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33"/>
  </p:notesMasterIdLst>
  <p:handoutMasterIdLst>
    <p:handoutMasterId r:id="rId34"/>
  </p:handoutMasterIdLst>
  <p:sldIdLst>
    <p:sldId id="972" r:id="rId2"/>
    <p:sldId id="973" r:id="rId3"/>
    <p:sldId id="1012" r:id="rId4"/>
    <p:sldId id="977" r:id="rId5"/>
    <p:sldId id="981" r:id="rId6"/>
    <p:sldId id="982" r:id="rId7"/>
    <p:sldId id="983" r:id="rId8"/>
    <p:sldId id="988" r:id="rId9"/>
    <p:sldId id="987" r:id="rId10"/>
    <p:sldId id="984" r:id="rId11"/>
    <p:sldId id="985" r:id="rId12"/>
    <p:sldId id="986" r:id="rId13"/>
    <p:sldId id="1017" r:id="rId14"/>
    <p:sldId id="989" r:id="rId15"/>
    <p:sldId id="990" r:id="rId16"/>
    <p:sldId id="991" r:id="rId17"/>
    <p:sldId id="992" r:id="rId18"/>
    <p:sldId id="974" r:id="rId19"/>
    <p:sldId id="976" r:id="rId20"/>
    <p:sldId id="993" r:id="rId21"/>
    <p:sldId id="994" r:id="rId22"/>
    <p:sldId id="1019" r:id="rId23"/>
    <p:sldId id="995" r:id="rId24"/>
    <p:sldId id="999" r:id="rId25"/>
    <p:sldId id="1001" r:id="rId26"/>
    <p:sldId id="1003" r:id="rId27"/>
    <p:sldId id="1013" r:id="rId28"/>
    <p:sldId id="1014" r:id="rId29"/>
    <p:sldId id="1015" r:id="rId30"/>
    <p:sldId id="1018" r:id="rId31"/>
    <p:sldId id="1016" r:id="rId32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972"/>
            <p14:sldId id="973"/>
            <p14:sldId id="1012"/>
            <p14:sldId id="977"/>
            <p14:sldId id="981"/>
            <p14:sldId id="982"/>
            <p14:sldId id="983"/>
            <p14:sldId id="988"/>
            <p14:sldId id="987"/>
            <p14:sldId id="984"/>
            <p14:sldId id="985"/>
            <p14:sldId id="986"/>
            <p14:sldId id="1017"/>
            <p14:sldId id="989"/>
            <p14:sldId id="990"/>
            <p14:sldId id="991"/>
            <p14:sldId id="992"/>
            <p14:sldId id="974"/>
            <p14:sldId id="976"/>
            <p14:sldId id="993"/>
            <p14:sldId id="994"/>
            <p14:sldId id="1019"/>
            <p14:sldId id="995"/>
            <p14:sldId id="999"/>
            <p14:sldId id="1001"/>
            <p14:sldId id="1003"/>
            <p14:sldId id="1013"/>
            <p14:sldId id="1014"/>
            <p14:sldId id="1015"/>
            <p14:sldId id="1018"/>
            <p14:sldId id="1016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C33"/>
    <a:srgbClr val="00B341"/>
    <a:srgbClr val="1BA560"/>
    <a:srgbClr val="23B324"/>
    <a:srgbClr val="4A78BC"/>
    <a:srgbClr val="003264"/>
    <a:srgbClr val="FE8C00"/>
    <a:srgbClr val="5BCD9D"/>
    <a:srgbClr val="356767"/>
    <a:srgbClr val="8FD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84727" autoAdjust="0"/>
  </p:normalViewPr>
  <p:slideViewPr>
    <p:cSldViewPr snapToGrid="0">
      <p:cViewPr varScale="1">
        <p:scale>
          <a:sx n="46" d="100"/>
          <a:sy n="46" d="100"/>
        </p:scale>
        <p:origin x="-330" y="-102"/>
      </p:cViewPr>
      <p:guideLst>
        <p:guide orient="horz" pos="4320"/>
        <p:guide pos="76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3134" y="43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14.02.2019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14.02.2019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r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3">
            <a:extLst>
              <a:ext uri="{FF2B5EF4-FFF2-40B4-BE49-F238E27FC236}">
                <a16:creationId xmlns="" xmlns:a16="http://schemas.microsoft.com/office/drawing/2014/main" id="{40923594-8447-5A46-8A64-5871B7E0E6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4763" y="5636795"/>
            <a:ext cx="6589712" cy="252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6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разделител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latin typeface="+mn-lt"/>
                <a:ea typeface="Yandex Sans Text Light" charset="0"/>
                <a:cs typeface="Yandex Sans Text Light" charset="0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00</a:t>
            </a:r>
            <a:endParaRPr lang="en-US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42000" y="4202016"/>
            <a:ext cx="18308288" cy="2932209"/>
          </a:xfrm>
        </p:spPr>
        <p:txBody>
          <a:bodyPr lIns="0" tIns="0" rIns="0" bIns="162000" anchor="b" anchorCtr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7200" b="1" baseline="0">
                <a:latin typeface="+mj-lt"/>
              </a:defRPr>
            </a:lvl1pPr>
          </a:lstStyle>
          <a:p>
            <a:pPr lvl="0"/>
            <a:r>
              <a:rPr lang="ru-RU" dirty="0"/>
              <a:t>Название раздела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AB301DCE-0A8B-3C45-B41F-A56E96E730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28910" y="2090254"/>
            <a:ext cx="295793" cy="553418"/>
          </a:xfrm>
          <a:prstGeom prst="rect">
            <a:avLst/>
          </a:prstGeom>
        </p:spPr>
      </p:pic>
      <p:sp>
        <p:nvSpPr>
          <p:cNvPr id="9" name="Текст 7">
            <a:extLst>
              <a:ext uri="{FF2B5EF4-FFF2-40B4-BE49-F238E27FC236}">
                <a16:creationId xmlns="" xmlns:a16="http://schemas.microsoft.com/office/drawing/2014/main" id="{DC112D3D-C933-5B4D-80A2-E20728BDFF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42000" y="7822545"/>
            <a:ext cx="18308288" cy="4426605"/>
          </a:xfrm>
        </p:spPr>
        <p:txBody>
          <a:bodyPr tIns="0" numCol="2" spcCol="360000">
            <a:noAutofit/>
          </a:bodyPr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ru-RU" dirty="0"/>
              <a:t>Содержание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045253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=""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="" xmlns:a16="http://schemas.microsoft.com/office/drawing/2014/main" id="{5DE2E1D8-A8FD-4F4D-9760-DE2B5FE20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="" xmlns:a16="http://schemas.microsoft.com/office/drawing/2014/main" id="{52E98DA7-8DF9-9948-95F5-7937E9229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=""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="" xmlns:a16="http://schemas.microsoft.com/office/drawing/2014/main" id="{BCB4834C-13A3-1E45-A0FE-EAE4CD820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="" xmlns:a16="http://schemas.microsoft.com/office/drawing/2014/main" id="{FB4987C1-9D19-CF40-BD05-035DFB1E0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Текст 2">
            <a:extLst>
              <a:ext uri="{FF2B5EF4-FFF2-40B4-BE49-F238E27FC236}">
                <a16:creationId xmlns="" xmlns:a16="http://schemas.microsoft.com/office/drawing/2014/main" id="{6F273CA4-8668-8D40-89E1-2DF41C77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21224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latin typeface="+mn-lt"/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=""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7DC8D795-4C1C-AF42-9709-B723353857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="" xmlns:a16="http://schemas.microsoft.com/office/drawing/2014/main" id="{E4C2E3AF-06DA-2C4F-BDE4-E2EAFC12BA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49"/>
            <a:ext cx="138987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F451AF27-5FB1-0D40-AA05-42DF65248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="" xmlns:a16="http://schemas.microsoft.com/office/drawing/2014/main" id="{125D4967-2BE7-CC40-970C-E59E736E9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Заголовок 3">
            <a:extLst>
              <a:ext uri="{FF2B5EF4-FFF2-40B4-BE49-F238E27FC236}">
                <a16:creationId xmlns=""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2B4190AE-DE9D-7B45-8685-C75786D2E28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="" xmlns:a16="http://schemas.microsoft.com/office/drawing/2014/main" id="{091E2E21-1D6C-DD48-81BA-272FC2FB570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88193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="" xmlns:a16="http://schemas.microsoft.com/office/drawing/2014/main" id="{10EBDA6F-21A1-7E49-AD6B-DA4F4E7C0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1ED9AF63-0A12-2D4E-9664-3EE781D6F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=""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="" xmlns:a16="http://schemas.microsoft.com/office/drawing/2014/main" id="{772462EC-AF59-4D4E-ABCE-0C5A2D583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6584850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="" xmlns:a16="http://schemas.microsoft.com/office/drawing/2014/main" id="{9682A56D-E86B-DE49-A3AA-B88DB8F5C2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13600" y="3429850"/>
            <a:ext cx="13898775" cy="40663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="" xmlns:a16="http://schemas.microsoft.com/office/drawing/2014/main" id="{1F96D506-1E9B-A94F-BF59-F9E5F9FB619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13600" y="8208000"/>
            <a:ext cx="13898775" cy="40411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36" marR="0" indent="0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None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3B556212-67BA-FE4E-A4C5-BEB4228D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791C2DF9-0B26-E448-AD09-5E231671B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="" xmlns:a16="http://schemas.microsoft.com/office/drawing/2014/main" id="{0AC953BC-6440-414F-B224-7989C84955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="" xmlns:a16="http://schemas.microsoft.com/office/drawing/2014/main" id="{764DA894-71EE-8F44-BC82-1B4FD8DA66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3429849"/>
            <a:ext cx="10239275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4DB96E68-4ABE-704B-AFBC-B303CF814AF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3429849"/>
            <a:ext cx="1023956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="" xmlns:a16="http://schemas.microsoft.com/office/drawing/2014/main" id="{7B24B671-40E4-6946-947D-AA93D59EAC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900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4">
            <a:extLst>
              <a:ext uri="{FF2B5EF4-FFF2-40B4-BE49-F238E27FC236}">
                <a16:creationId xmlns="" xmlns:a16="http://schemas.microsoft.com/office/drawing/2014/main" id="{9E306CA0-176F-4945-A654-2DBE4D1D5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12339929-65BC-754B-AF8C-4F30167D7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3">
            <a:extLst>
              <a:ext uri="{FF2B5EF4-FFF2-40B4-BE49-F238E27FC236}">
                <a16:creationId xmlns=""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76CE419A-D9BE-DA49-96A7-91BE433CB6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1" y="3429849"/>
            <a:ext cx="6584850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="" xmlns:a16="http://schemas.microsoft.com/office/drawing/2014/main" id="{90909538-8E3A-AA48-B5DC-463AB585C5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199"/>
            <a:ext cx="17565587" cy="2215951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Текст 2">
            <a:extLst>
              <a:ext uri="{FF2B5EF4-FFF2-40B4-BE49-F238E27FC236}">
                <a16:creationId xmlns="" xmlns:a16="http://schemas.microsoft.com/office/drawing/2014/main" id="{DD0D547E-0567-2E43-BDB4-18B73972463B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906758" y="3429849"/>
            <a:ext cx="6577717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="" xmlns:a16="http://schemas.microsoft.com/office/drawing/2014/main" id="{7F3B418F-486F-E146-96CE-6A5782E1AE4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6231516" y="3429849"/>
            <a:ext cx="6580859" cy="6249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="" xmlns:a16="http://schemas.microsoft.com/office/drawing/2014/main" id="{4DCBCA59-A27E-6F49-9EC9-3C2864EBE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4B9D87B5-8C87-984D-8958-FBC95639D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Заголовок 3">
            <a:extLst>
              <a:ext uri="{FF2B5EF4-FFF2-40B4-BE49-F238E27FC236}">
                <a16:creationId xmlns=""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785647C1-EE1C-7F44-8C28-ACEB3FC0807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641200"/>
            <a:ext cx="10239275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="" xmlns:a16="http://schemas.microsoft.com/office/drawing/2014/main" id="{9E789020-B7CC-3649-8BFF-F3DCDA17E88B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2572806" y="5641200"/>
            <a:ext cx="10239569" cy="66079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</a:t>
            </a:r>
          </a:p>
        </p:txBody>
      </p:sp>
      <p:sp>
        <p:nvSpPr>
          <p:cNvPr id="14" name="Текст 3">
            <a:extLst>
              <a:ext uri="{FF2B5EF4-FFF2-40B4-BE49-F238E27FC236}">
                <a16:creationId xmlns="" xmlns:a16="http://schemas.microsoft.com/office/drawing/2014/main" id="{F820E3BF-EFD7-3F46-A713-6D0876142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="" xmlns:a16="http://schemas.microsoft.com/office/drawing/2014/main" id="{94B867F9-5BE9-B348-BC8F-0600AA8125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 tIns="17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4800"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9B46248E-F3FC-6345-9529-CFA085A39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2E78A705-AB97-1841-9C7A-780231BD3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=""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="" xmlns:a16="http://schemas.microsoft.com/office/drawing/2014/main" id="{DCA47866-DF59-C248-8DD9-3EA96B5D2F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599" y="3455988"/>
            <a:ext cx="21224776" cy="7326312"/>
          </a:xfrm>
          <a:prstGeom prst="rect">
            <a:avLst/>
          </a:prstGeom>
        </p:spPr>
        <p:txBody>
          <a:bodyPr vert="horz" lIns="0" tIns="0" rIns="0" bIns="251999" rtlCol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таблицы, диаграммы, схемы, фотографии, иллюстрации или видео</a:t>
            </a:r>
          </a:p>
        </p:txBody>
      </p:sp>
      <p:sp>
        <p:nvSpPr>
          <p:cNvPr id="10" name="Текст 3">
            <a:extLst>
              <a:ext uri="{FF2B5EF4-FFF2-40B4-BE49-F238E27FC236}">
                <a16:creationId xmlns="" xmlns:a16="http://schemas.microsoft.com/office/drawing/2014/main" id="{887191F8-B8A1-8346-B126-212646171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1121681"/>
            <a:ext cx="17565587" cy="1127469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улевой_слайд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3">
            <a:extLst>
              <a:ext uri="{FF2B5EF4-FFF2-40B4-BE49-F238E27FC236}">
                <a16:creationId xmlns="" xmlns:a16="http://schemas.microsoft.com/office/drawing/2014/main" id="{14A44DEE-CE10-CA46-AD73-F9481496D7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01875" y="5457926"/>
            <a:ext cx="6582600" cy="242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316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37BBC7DF-D873-E246-A3AC-A27D9B155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="" xmlns:a16="http://schemas.microsoft.com/office/drawing/2014/main" id="{16478937-D477-5C45-B143-3DE517137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=""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="" xmlns:a16="http://schemas.microsoft.com/office/drawing/2014/main" id="{D11B012E-F511-C94C-B10D-D6E12F78DD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50082" y="5655728"/>
            <a:ext cx="2923681" cy="2935822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="" xmlns:a16="http://schemas.microsoft.com/office/drawing/2014/main" id="{FD759DB2-5A2A-B441-923F-157EFDC160E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906400" y="3440009"/>
            <a:ext cx="13905975" cy="7342291"/>
          </a:xfrm>
          <a:prstGeom prst="rect">
            <a:avLst/>
          </a:prstGeom>
        </p:spPr>
        <p:txBody>
          <a:bodyPr vert="horz" lIns="0" tIns="72000" rIns="0" bIns="0" rtlCol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Окно для вставки текста, таблицы, диаграммы, схемы, фотографии, иллюстрации или видео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CD2F2E9B-267A-D74E-BDE4-F0545E327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CF10A1FE-E1CA-254D-BA86-1C6AB5725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Заголовок 3">
            <a:extLst>
              <a:ext uri="{FF2B5EF4-FFF2-40B4-BE49-F238E27FC236}">
                <a16:creationId xmlns=""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="" xmlns:a16="http://schemas.microsoft.com/office/drawing/2014/main" id="{B2F39E8A-93C9-3A45-B2EE-883223FCF3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Рисунок 2">
            <a:extLst>
              <a:ext uri="{FF2B5EF4-FFF2-40B4-BE49-F238E27FC236}">
                <a16:creationId xmlns="" xmlns:a16="http://schemas.microsoft.com/office/drawing/2014/main" id="{0DCF5EC1-3274-6745-8C56-419712DF13A8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915302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="" xmlns:a16="http://schemas.microsoft.com/office/drawing/2014/main" id="{1EF14998-3993-B446-9D90-65FB1EBCE1D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6230310" y="3455988"/>
            <a:ext cx="2922878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="" xmlns:a16="http://schemas.microsoft.com/office/drawing/2014/main" id="{1A719755-02DF-A443-B9A4-22DBA092A6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19" name="Текст 3">
            <a:extLst>
              <a:ext uri="{FF2B5EF4-FFF2-40B4-BE49-F238E27FC236}">
                <a16:creationId xmlns="" xmlns:a16="http://schemas.microsoft.com/office/drawing/2014/main" id="{A25FAA23-D708-2F47-89EE-1506A238C1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06400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1" name="Текст 3">
            <a:extLst>
              <a:ext uri="{FF2B5EF4-FFF2-40B4-BE49-F238E27FC236}">
                <a16:creationId xmlns="" xmlns:a16="http://schemas.microsoft.com/office/drawing/2014/main" id="{D95AA5DD-8F39-D943-A674-08CB46760E9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230502" y="6739392"/>
            <a:ext cx="6584849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="" xmlns:a16="http://schemas.microsoft.com/office/drawing/2014/main" id="{EBF8AC81-C369-C940-A083-BF9DDAA5A8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69DFE2CB-D51A-1145-BBC9-E6F46C48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="" xmlns:a16="http://schemas.microsoft.com/office/drawing/2014/main" id="{4C2B88DF-0CB1-C84B-BB8C-FB54F5E4558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588989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="" xmlns:a16="http://schemas.microsoft.com/office/drawing/2014/main" id="{EB3D84B1-6345-8544-BA01-7CE2CA0D062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075635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="" xmlns:a16="http://schemas.microsoft.com/office/drawing/2014/main" id="{826C5D0F-322F-7E4C-8F35-CD24C604A365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565718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="" xmlns:a16="http://schemas.microsoft.com/office/drawing/2014/main" id="{54521928-8D4C-C24D-BA87-CD83B8390F0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8054031" y="3455988"/>
            <a:ext cx="2911574" cy="2570162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Заголовок 3">
            <a:extLst>
              <a:ext uri="{FF2B5EF4-FFF2-40B4-BE49-F238E27FC236}">
                <a16:creationId xmlns=""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="" xmlns:a16="http://schemas.microsoft.com/office/drawing/2014/main" id="{9C31CEE2-9E8D-7D4E-85E6-BCDAEA9B52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="" xmlns:a16="http://schemas.microsoft.com/office/drawing/2014/main" id="{25BA2DB1-0408-C446-904D-D5C5D6FEF70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74001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="" xmlns:a16="http://schemas.microsoft.com/office/drawing/2014/main" id="{AE8D3F34-4BC8-F842-AE87-C1F1B818EB6D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2565718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="" xmlns:a16="http://schemas.microsoft.com/office/drawing/2014/main" id="{603D3D51-A754-5548-8F3A-17686089319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8056963" y="6739392"/>
            <a:ext cx="4752874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="" xmlns:a16="http://schemas.microsoft.com/office/drawing/2014/main" id="{05880279-9E00-5746-BEDF-976B37296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7" name="Slide Number Placeholder 5">
            <a:extLst>
              <a:ext uri="{FF2B5EF4-FFF2-40B4-BE49-F238E27FC236}">
                <a16:creationId xmlns="" xmlns:a16="http://schemas.microsoft.com/office/drawing/2014/main" id="{223FA0BE-FCB1-DD41-9AFE-6B2C787FB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9" name="Рисунок 2">
            <a:extLst>
              <a:ext uri="{FF2B5EF4-FFF2-40B4-BE49-F238E27FC236}">
                <a16:creationId xmlns="" xmlns:a16="http://schemas.microsoft.com/office/drawing/2014/main" id="{57FE346C-8EF0-E94F-B01D-73B4B761844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588989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0" name="Заголовок 3">
            <a:extLst>
              <a:ext uri="{FF2B5EF4-FFF2-40B4-BE49-F238E27FC236}">
                <a16:creationId xmlns=""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2" name="Рисунок 2">
            <a:extLst>
              <a:ext uri="{FF2B5EF4-FFF2-40B4-BE49-F238E27FC236}">
                <a16:creationId xmlns="" xmlns:a16="http://schemas.microsoft.com/office/drawing/2014/main" id="{C974B3B4-B885-DA40-B3AB-F9114F87FB2C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985590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="" xmlns:a16="http://schemas.microsoft.com/office/drawing/2014/main" id="{5D5F2D74-405A-1F4E-9CD6-F3AE0BD290F5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0375801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6" name="Рисунок 2">
            <a:extLst>
              <a:ext uri="{FF2B5EF4-FFF2-40B4-BE49-F238E27FC236}">
                <a16:creationId xmlns="" xmlns:a16="http://schemas.microsoft.com/office/drawing/2014/main" id="{0AB2F838-92FE-774B-8F92-9F3D78DF23F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4768738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8" name="Рисунок 2">
            <a:extLst>
              <a:ext uri="{FF2B5EF4-FFF2-40B4-BE49-F238E27FC236}">
                <a16:creationId xmlns="" xmlns:a16="http://schemas.microsoft.com/office/drawing/2014/main" id="{EC6B56D3-7648-C24E-8DC9-0CD8B1C3EE0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9161604" y="3830434"/>
            <a:ext cx="2555974" cy="2195715"/>
          </a:xfrm>
          <a:prstGeom prst="rect">
            <a:avLst/>
          </a:prstGeom>
        </p:spPr>
        <p:txBody>
          <a:bodyPr tIns="0" anchor="ctr" anchorCtr="1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="" xmlns:a16="http://schemas.microsoft.com/office/drawing/2014/main" id="{262DA92C-89A3-2F4F-95A0-96135E2E2D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="" xmlns:a16="http://schemas.microsoft.com/office/drawing/2014/main" id="{4F9D4A2B-AF65-D04E-BB6E-A33650DA965B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981802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="" xmlns:a16="http://schemas.microsoft.com/office/drawing/2014/main" id="{CBF68C6D-23B1-7B4D-9FEF-AA3ECA74E9D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376343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="" xmlns:a16="http://schemas.microsoft.com/office/drawing/2014/main" id="{C66F2032-A23B-5448-9AF7-22751C77D365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4768614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="" xmlns:a16="http://schemas.microsoft.com/office/drawing/2014/main" id="{6E3015C6-1D4B-954D-89D7-956594AAE01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161610" y="6739392"/>
            <a:ext cx="3649561" cy="5509758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0239275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=""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021A6DA9-00F7-2E4D-A607-2B4774BAD0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02392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4" y="12624682"/>
            <a:ext cx="11707824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=""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="" xmlns:a16="http://schemas.microsoft.com/office/drawing/2014/main" id="{3759D08E-DECD-BB4C-87C7-900B554BF8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06399" y="3431440"/>
            <a:ext cx="139059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=""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=""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6231235" y="3455988"/>
            <a:ext cx="6581140" cy="8793162"/>
          </a:xfr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="" xmlns:a16="http://schemas.microsoft.com/office/drawing/2014/main" id="{DBE36696-F982-B440-93D7-FD7AE18278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3431440"/>
            <a:ext cx="13896874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=""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=""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3896875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r>
              <a:rPr lang="en-US" dirty="0"/>
              <a:t/>
            </a:r>
            <a:br>
              <a:rPr lang="en-US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="" xmlns:a16="http://schemas.microsoft.com/office/drawing/2014/main" id="{1E07366D-205F-E342-9442-335AF82B07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8800" y="3431440"/>
            <a:ext cx="6583575" cy="881771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Ключевая мысль</a:t>
            </a:r>
          </a:p>
          <a:p>
            <a:pPr marL="720000" marR="0" lvl="1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pP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Маркированный список</a:t>
            </a:r>
          </a:p>
          <a:p>
            <a:pPr marL="720000" marR="0" lvl="2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Нумерованный список</a:t>
            </a:r>
          </a:p>
          <a:p>
            <a:pPr marL="720000" marR="0" lvl="3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=""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=""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21224776" cy="8785860"/>
          </a:xfrm>
        </p:spPr>
        <p:txBody>
          <a:bodyPr tIns="468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=""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=""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="" xmlns:a16="http://schemas.microsoft.com/office/drawing/2014/main" id="{4D80212A-4362-B54E-94D4-393F5D1CB6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572806" y="3463290"/>
            <a:ext cx="10239276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Имя и Фамилия, должность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pic>
        <p:nvPicPr>
          <p:cNvPr id="33" name="Изображение 6">
            <a:extLst>
              <a:ext uri="{FF2B5EF4-FFF2-40B4-BE49-F238E27FC236}">
                <a16:creationId xmlns="" xmlns:a16="http://schemas.microsoft.com/office/drawing/2014/main" id="{6AD2487E-ADA1-114F-B592-8318F05832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34" name="Рисунок 7">
            <a:extLst>
              <a:ext uri="{FF2B5EF4-FFF2-40B4-BE49-F238E27FC236}">
                <a16:creationId xmlns="" xmlns:a16="http://schemas.microsoft.com/office/drawing/2014/main" id="{79352FF1-22B2-114D-B504-DB00F440C2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35" name="Рисунок 9">
            <a:extLst>
              <a:ext uri="{FF2B5EF4-FFF2-40B4-BE49-F238E27FC236}">
                <a16:creationId xmlns="" xmlns:a16="http://schemas.microsoft.com/office/drawing/2014/main" id="{48D1D383-E3AC-5F4C-BB7C-F076B9B83EE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>
            <a:extLst>
              <a:ext uri="{FF2B5EF4-FFF2-40B4-BE49-F238E27FC236}">
                <a16:creationId xmlns="" xmlns:a16="http://schemas.microsoft.com/office/drawing/2014/main" id="{DD2FEAE7-7057-4449-B93D-8877B3B3B6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2D12129F-1D47-254A-89F8-DC26161B8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=""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="" xmlns:a16="http://schemas.microsoft.com/office/drawing/2014/main" id="{51D18458-3918-4B43-83CC-BE9872AE628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3463290"/>
            <a:ext cx="658485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="" xmlns:a16="http://schemas.microsoft.com/office/drawing/2014/main" id="{08A2693F-48EF-E14E-9B89-421D6299B20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504" y="3463290"/>
            <a:ext cx="6578971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="" xmlns:a16="http://schemas.microsoft.com/office/drawing/2014/main" id="{D43D93D4-A86E-1248-B402-BACDE7FB57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228458" y="3463290"/>
            <a:ext cx="6583917" cy="8785860"/>
          </a:xfr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=""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08EC28-5BE0-7E49-9412-397DBC16A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9D79FD6-9EE1-764D-9BF1-8C9BF659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B61AA1D6-93BC-7E46-B43D-C6BE24CBC4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0" y="10050462"/>
            <a:ext cx="12449174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052160" y="3111500"/>
            <a:ext cx="19406838" cy="6213475"/>
          </a:xfrm>
        </p:spPr>
        <p:txBody>
          <a:bodyPr tIns="180000" anchor="ctr">
            <a:noAutofit/>
          </a:bodyPr>
          <a:lstStyle>
            <a:lvl1pPr marL="0" indent="0"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9600" baseline="0"/>
            </a:lvl1pPr>
          </a:lstStyle>
          <a:p>
            <a:pPr lvl="0"/>
            <a:r>
              <a:rPr lang="ru-RU" dirty="0"/>
              <a:t>Цитата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7755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чёрный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="" xmlns:a16="http://schemas.microsoft.com/office/drawing/2014/main" id="{AD3B634B-388F-A448-9977-928240B53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="" xmlns:a16="http://schemas.microsoft.com/office/drawing/2014/main" id="{34750DB9-1050-F946-A127-D0A81371C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=""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фон белы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>
            <a:extLst>
              <a:ext uri="{FF2B5EF4-FFF2-40B4-BE49-F238E27FC236}">
                <a16:creationId xmlns="" xmlns:a16="http://schemas.microsoft.com/office/drawing/2014/main" id="{56CB4852-24CC-9546-8775-D111FA686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="" xmlns:a16="http://schemas.microsoft.com/office/drawing/2014/main" id="{0E609C07-4ABA-9149-94E6-B2C8983AFC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3">
            <a:extLst>
              <a:ext uri="{FF2B5EF4-FFF2-40B4-BE49-F238E27FC236}">
                <a16:creationId xmlns="" xmlns:a16="http://schemas.microsoft.com/office/drawing/2014/main" id="{45484853-AF1C-9C4F-87F8-C9C5A3EDBD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Заголовок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="" xmlns:a16="http://schemas.microsoft.com/office/drawing/2014/main" id="{DC83B333-F3B4-444F-8A46-A3EA094A31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79"/>
            <a:ext cx="21220838" cy="9144571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</p:spTree>
    <p:extLst>
      <p:ext uri="{BB962C8B-B14F-4D97-AF65-F5344CB8AC3E}">
        <p14:creationId xmlns:p14="http://schemas.microsoft.com/office/powerpoint/2010/main" val="28746770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r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5">
            <a:extLst>
              <a:ext uri="{FF2B5EF4-FFF2-40B4-BE49-F238E27FC236}">
                <a16:creationId xmlns="" xmlns:a16="http://schemas.microsoft.com/office/drawing/2014/main" id="{C09B87DF-F74F-C84C-8E71-045F945C69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4665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12" name="Текст 13">
            <a:extLst>
              <a:ext uri="{FF2B5EF4-FFF2-40B4-BE49-F238E27FC236}">
                <a16:creationId xmlns="" xmlns:a16="http://schemas.microsoft.com/office/drawing/2014/main" id="{83029A49-DE31-E64A-A86E-7056DB181F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=""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ru-RU" dirty="0"/>
              <a:t>Спасибо</a:t>
            </a:r>
          </a:p>
        </p:txBody>
      </p:sp>
      <p:sp>
        <p:nvSpPr>
          <p:cNvPr id="20" name="Текст 13">
            <a:extLst>
              <a:ext uri="{FF2B5EF4-FFF2-40B4-BE49-F238E27FC236}">
                <a16:creationId xmlns="" xmlns:a16="http://schemas.microsoft.com/office/drawing/2014/main" id="{6DE52A79-8184-B048-AE45-4960F2F1B5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3" name="Рисунок 2">
            <a:extLst>
              <a:ext uri="{FF2B5EF4-FFF2-40B4-BE49-F238E27FC236}">
                <a16:creationId xmlns="" xmlns:a16="http://schemas.microsoft.com/office/drawing/2014/main" id="{74798053-D0FC-0744-8B9E-CE6D9FD29B1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Текст 13">
            <a:extLst>
              <a:ext uri="{FF2B5EF4-FFF2-40B4-BE49-F238E27FC236}">
                <a16:creationId xmlns="" xmlns:a16="http://schemas.microsoft.com/office/drawing/2014/main" id="{189F932A-831C-6E4F-83E8-CFBA348AF3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5" name="Текст 5">
            <a:extLst>
              <a:ext uri="{FF2B5EF4-FFF2-40B4-BE49-F238E27FC236}">
                <a16:creationId xmlns="" xmlns:a16="http://schemas.microsoft.com/office/drawing/2014/main" id="{71328253-70E3-5C47-993B-51E50AED83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ru-RU" dirty="0"/>
              <a:t>Имя и</a:t>
            </a:r>
            <a:r>
              <a:rPr lang="en-US" dirty="0"/>
              <a:t> </a:t>
            </a:r>
            <a:r>
              <a:rPr lang="ru-RU" dirty="0"/>
              <a:t>Фамилия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="" xmlns:a16="http://schemas.microsoft.com/office/drawing/2014/main" id="{6A552FD6-ABD1-D64D-9FF6-E553B0A556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Должность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="" xmlns:a16="http://schemas.microsoft.com/office/drawing/2014/main" id="{7207650D-8903-7C4E-9AEE-D86AEB38CA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8" name="Рисунок 2">
            <a:extLst>
              <a:ext uri="{FF2B5EF4-FFF2-40B4-BE49-F238E27FC236}">
                <a16:creationId xmlns="" xmlns:a16="http://schemas.microsoft.com/office/drawing/2014/main" id="{1C458AE4-34AE-2C43-A964-A60D6341B4F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Текст 13">
            <a:extLst>
              <a:ext uri="{FF2B5EF4-FFF2-40B4-BE49-F238E27FC236}">
                <a16:creationId xmlns="" xmlns:a16="http://schemas.microsoft.com/office/drawing/2014/main" id="{3BB70EA8-80F5-E34B-BB07-E65613EA8D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1" name="Рисунок 2">
            <a:extLst>
              <a:ext uri="{FF2B5EF4-FFF2-40B4-BE49-F238E27FC236}">
                <a16:creationId xmlns="" xmlns:a16="http://schemas.microsoft.com/office/drawing/2014/main" id="{98C177A5-3FF4-6F44-9237-446E1EFBD2F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="" xmlns:a16="http://schemas.microsoft.com/office/drawing/2014/main" id="{50742B79-A963-FC4C-85D2-8910E3913A17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18" name="Изображение 6">
            <a:extLst>
              <a:ext uri="{FF2B5EF4-FFF2-40B4-BE49-F238E27FC236}">
                <a16:creationId xmlns="" xmlns:a16="http://schemas.microsoft.com/office/drawing/2014/main" id="{AB3E2125-805D-EE4F-87E3-DE74929187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780" y="1963034"/>
            <a:ext cx="2289465" cy="87736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="" xmlns:a16="http://schemas.microsoft.com/office/drawing/2014/main" id="{8D7C290C-5BB6-D14F-95C8-1FAE5375BC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49652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9" name="Рисунок 9">
            <a:extLst>
              <a:ext uri="{FF2B5EF4-FFF2-40B4-BE49-F238E27FC236}">
                <a16:creationId xmlns="" xmlns:a16="http://schemas.microsoft.com/office/drawing/2014/main" id="{5703AFA8-3BF4-5544-A3BC-2BAD9D5865E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NDA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5232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=""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3477893"/>
            <a:ext cx="18308288" cy="3656332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Thanks</a:t>
            </a:r>
            <a:endParaRPr lang="ru-RU" dirty="0"/>
          </a:p>
        </p:txBody>
      </p:sp>
      <p:pic>
        <p:nvPicPr>
          <p:cNvPr id="18" name="Изображение 8">
            <a:extLst>
              <a:ext uri="{FF2B5EF4-FFF2-40B4-BE49-F238E27FC236}">
                <a16:creationId xmlns="" xmlns:a16="http://schemas.microsoft.com/office/drawing/2014/main" id="{2C0343D3-CA16-7749-A263-ADF949D821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19" name="Рисунок 7">
            <a:extLst>
              <a:ext uri="{FF2B5EF4-FFF2-40B4-BE49-F238E27FC236}">
                <a16:creationId xmlns="" xmlns:a16="http://schemas.microsoft.com/office/drawing/2014/main" id="{5FBA08AF-E014-AD48-95B1-8F45C4B748B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20" name="Рисунок 9">
            <a:extLst>
              <a:ext uri="{FF2B5EF4-FFF2-40B4-BE49-F238E27FC236}">
                <a16:creationId xmlns="" xmlns:a16="http://schemas.microsoft.com/office/drawing/2014/main" id="{F2574A9F-233D-434C-9F6B-21A5352744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21" name="Текст 5">
            <a:extLst>
              <a:ext uri="{FF2B5EF4-FFF2-40B4-BE49-F238E27FC236}">
                <a16:creationId xmlns="" xmlns:a16="http://schemas.microsoft.com/office/drawing/2014/main" id="{EAE55469-0C21-1A45-9E51-211C7A9BFB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2000" y="7496175"/>
            <a:ext cx="8418163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2" name="Текст 13">
            <a:extLst>
              <a:ext uri="{FF2B5EF4-FFF2-40B4-BE49-F238E27FC236}">
                <a16:creationId xmlns="" xmlns:a16="http://schemas.microsoft.com/office/drawing/2014/main" id="{47CE952D-A80F-7D46-9DDA-3082D6B788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2000" y="8553438"/>
            <a:ext cx="8418163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23" name="Текст 13">
            <a:extLst>
              <a:ext uri="{FF2B5EF4-FFF2-40B4-BE49-F238E27FC236}">
                <a16:creationId xmlns="" xmlns:a16="http://schemas.microsoft.com/office/drawing/2014/main" id="{70813444-2C33-EA43-AE52-3342287D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1609" y="10053824"/>
            <a:ext cx="8418554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24" name="Рисунок 2">
            <a:extLst>
              <a:ext uri="{FF2B5EF4-FFF2-40B4-BE49-F238E27FC236}">
                <a16:creationId xmlns="" xmlns:a16="http://schemas.microsoft.com/office/drawing/2014/main" id="{EC0D2289-400F-CD4E-A345-0E06C430DDE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2455458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Текст 13">
            <a:extLst>
              <a:ext uri="{FF2B5EF4-FFF2-40B4-BE49-F238E27FC236}">
                <a16:creationId xmlns="" xmlns:a16="http://schemas.microsoft.com/office/drawing/2014/main" id="{77D0C741-B480-1D49-88D9-0133C70F0A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797004"/>
            <a:ext cx="8418555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28" name="Текст 5">
            <a:extLst>
              <a:ext uri="{FF2B5EF4-FFF2-40B4-BE49-F238E27FC236}">
                <a16:creationId xmlns="" xmlns:a16="http://schemas.microsoft.com/office/drawing/2014/main" id="{FFF86162-5146-A34A-8041-62C28A169E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566751" y="7496175"/>
            <a:ext cx="8783537" cy="820513"/>
          </a:xfrm>
          <a:prstGeom prst="rect">
            <a:avLst/>
          </a:prstGeom>
        </p:spPr>
        <p:txBody>
          <a:bodyPr lIns="0" t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3200" b="1" baseline="0"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  <a:endParaRPr lang="ru-RU" dirty="0"/>
          </a:p>
        </p:txBody>
      </p:sp>
      <p:sp>
        <p:nvSpPr>
          <p:cNvPr id="29" name="Текст 13">
            <a:extLst>
              <a:ext uri="{FF2B5EF4-FFF2-40B4-BE49-F238E27FC236}">
                <a16:creationId xmlns="" xmlns:a16="http://schemas.microsoft.com/office/drawing/2014/main" id="{7E81EC0E-C936-F047-BCBE-336A7C2928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566751" y="8553438"/>
            <a:ext cx="8783537" cy="1125550"/>
          </a:xfrm>
          <a:prstGeom prst="rect">
            <a:avLst/>
          </a:prstGeom>
        </p:spPr>
        <p:txBody>
          <a:bodyPr lIns="0" tIns="0" bIns="0" anchor="t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en-US" dirty="0"/>
              <a:t>Position</a:t>
            </a:r>
            <a:endParaRPr lang="ru-RU" dirty="0"/>
          </a:p>
        </p:txBody>
      </p:sp>
      <p:sp>
        <p:nvSpPr>
          <p:cNvPr id="30" name="Текст 13">
            <a:extLst>
              <a:ext uri="{FF2B5EF4-FFF2-40B4-BE49-F238E27FC236}">
                <a16:creationId xmlns="" xmlns:a16="http://schemas.microsoft.com/office/drawing/2014/main" id="{07F13FDB-A60B-B342-A857-6517C7DCD78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68741" y="10053824"/>
            <a:ext cx="8781460" cy="737030"/>
          </a:xfrm>
          <a:prstGeom prst="rect">
            <a:avLst/>
          </a:prstGeom>
        </p:spPr>
        <p:txBody>
          <a:bodyPr lIns="0" tIns="828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логин@</a:t>
            </a:r>
            <a:r>
              <a:rPr lang="en-US" dirty="0" err="1"/>
              <a:t>yandex-team.ru</a:t>
            </a:r>
            <a:endParaRPr lang="en-US" dirty="0"/>
          </a:p>
        </p:txBody>
      </p:sp>
      <p:sp>
        <p:nvSpPr>
          <p:cNvPr id="31" name="Рисунок 2">
            <a:extLst>
              <a:ext uri="{FF2B5EF4-FFF2-40B4-BE49-F238E27FC236}">
                <a16:creationId xmlns="" xmlns:a16="http://schemas.microsoft.com/office/drawing/2014/main" id="{3B2C3192-866A-8048-BEA0-5B4E8777CC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1992033" y="10847525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2" name="Текст 13">
            <a:extLst>
              <a:ext uri="{FF2B5EF4-FFF2-40B4-BE49-F238E27FC236}">
                <a16:creationId xmlns="" xmlns:a16="http://schemas.microsoft.com/office/drawing/2014/main" id="{7AE597FB-C22A-7E48-A3EE-8EFF0DCD35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568739" y="10797004"/>
            <a:ext cx="8781461" cy="720187"/>
          </a:xfrm>
          <a:prstGeom prst="rect">
            <a:avLst/>
          </a:prstGeom>
        </p:spPr>
        <p:txBody>
          <a:bodyPr lIns="0" tIns="68400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@</a:t>
            </a:r>
            <a:r>
              <a:rPr lang="en-US" dirty="0"/>
              <a:t>username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="" xmlns:a16="http://schemas.microsoft.com/office/drawing/2014/main" id="{4DF56AA7-D6F0-BA4C-8FBE-3FA6464E61F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455458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Рисунок 2">
            <a:extLst>
              <a:ext uri="{FF2B5EF4-FFF2-40B4-BE49-F238E27FC236}">
                <a16:creationId xmlns="" xmlns:a16="http://schemas.microsoft.com/office/drawing/2014/main" id="{2EB03A33-C54E-0245-9F4E-355716FD52B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1992033" y="10110377"/>
            <a:ext cx="432688" cy="409250"/>
          </a:xfrm>
          <a:prstGeom prst="rect">
            <a:avLst/>
          </a:prstGeom>
        </p:spPr>
        <p:txBody>
          <a:bodyPr tIns="0" anchor="ctr" anchorCtr="1">
            <a:norm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6793605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578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_e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Изображение 8">
            <a:extLst>
              <a:ext uri="{FF2B5EF4-FFF2-40B4-BE49-F238E27FC236}">
                <a16:creationId xmlns="" xmlns:a16="http://schemas.microsoft.com/office/drawing/2014/main" id="{4BDDB143-F27E-4A4F-81EF-CF473B4BCC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75939" y="1884224"/>
            <a:ext cx="2329024" cy="85778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F6C8D39B-D58C-0445-9CFA-71520C250F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42001" y="10061096"/>
            <a:ext cx="18308288" cy="1818167"/>
          </a:xfrm>
        </p:spPr>
        <p:txBody>
          <a:bodyPr lIns="0" tIns="0" rIns="0" bIns="251999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Name</a:t>
            </a:r>
            <a:r>
              <a:rPr lang="ru-RU" dirty="0"/>
              <a:t>, </a:t>
            </a:r>
            <a:r>
              <a:rPr lang="en-US" dirty="0"/>
              <a:t>position</a:t>
            </a:r>
          </a:p>
        </p:txBody>
      </p:sp>
      <p:sp>
        <p:nvSpPr>
          <p:cNvPr id="10" name="Рисунок 7">
            <a:extLst>
              <a:ext uri="{FF2B5EF4-FFF2-40B4-BE49-F238E27FC236}">
                <a16:creationId xmlns="" xmlns:a16="http://schemas.microsoft.com/office/drawing/2014/main" id="{3C929475-4986-B94B-8DD4-AB7E21B6B07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60775" y="1748278"/>
            <a:ext cx="8763000" cy="1219200"/>
          </a:xfrm>
        </p:spPr>
        <p:txBody>
          <a:bodyPr tIns="594000">
            <a:norm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 Сервиса</a:t>
            </a:r>
          </a:p>
        </p:txBody>
      </p:sp>
      <p:sp>
        <p:nvSpPr>
          <p:cNvPr id="11" name="Рисунок 9">
            <a:extLst>
              <a:ext uri="{FF2B5EF4-FFF2-40B4-BE49-F238E27FC236}">
                <a16:creationId xmlns="" xmlns:a16="http://schemas.microsoft.com/office/drawing/2014/main" id="{1B0B3019-AFD9-0743-8868-0C3A8ED2169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484475" y="1753711"/>
            <a:ext cx="5865814" cy="1227234"/>
          </a:xfrm>
          <a:noFill/>
          <a:ln>
            <a:noFill/>
          </a:ln>
        </p:spPr>
        <p:txBody>
          <a:bodyPr tIns="594000">
            <a:noAutofit/>
          </a:bodyPr>
          <a:lstStyle>
            <a:lvl1pPr marL="0" indent="0" algn="ctr">
              <a:buFontTx/>
              <a:buNone/>
              <a:defRPr sz="3200" b="0" i="0" baseline="0">
                <a:latin typeface="+mn-lt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/>
              <a:t>Логотип</a:t>
            </a:r>
            <a:r>
              <a:rPr lang="en-US" dirty="0"/>
              <a:t> </a:t>
            </a:r>
            <a:r>
              <a:rPr lang="ru-RU" dirty="0"/>
              <a:t>партнёра или </a:t>
            </a:r>
            <a:r>
              <a:rPr lang="en-US" dirty="0"/>
              <a:t>NDA</a:t>
            </a:r>
            <a:endParaRPr lang="ru-RU" dirty="0"/>
          </a:p>
        </p:txBody>
      </p:sp>
      <p:sp>
        <p:nvSpPr>
          <p:cNvPr id="13" name="Title 1">
            <a:extLst>
              <a:ext uri="{FF2B5EF4-FFF2-40B4-BE49-F238E27FC236}">
                <a16:creationId xmlns="" xmlns:a16="http://schemas.microsoft.com/office/drawing/2014/main" id="{C6F670BF-8E22-3E4D-9C0A-54CE30779E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24820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2001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5718877E-EFDC-BB45-AB21-136CBDAED25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8308288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42426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="" xmlns:a16="http://schemas.microsoft.com/office/drawing/2014/main" id="{121498A8-B247-8E41-B989-21A7A9E9BA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89074" y="5306164"/>
            <a:ext cx="2911489" cy="2915499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EC3A226A-A6E5-FC45-8E25-292A9270E55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45631" y="915889"/>
            <a:ext cx="1610465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0F78064-496F-884F-B574-B9E9DA8CA6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46348" y="3831168"/>
            <a:ext cx="16103940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58129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2">
            <a:extLst>
              <a:ext uri="{FF2B5EF4-FFF2-40B4-BE49-F238E27FC236}">
                <a16:creationId xmlns="" xmlns:a16="http://schemas.microsoft.com/office/drawing/2014/main" id="{61527DB0-CF55-144D-9CA7-48B711C591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13050" y="0"/>
            <a:ext cx="8880953" cy="13729825"/>
          </a:xfrm>
          <a:custGeom>
            <a:avLst/>
            <a:gdLst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0 w 9936178"/>
              <a:gd name="connsiteY4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175245 w 10111423"/>
              <a:gd name="connsiteY0" fmla="*/ 0 h 13716000"/>
              <a:gd name="connsiteX1" fmla="*/ 10111423 w 10111423"/>
              <a:gd name="connsiteY1" fmla="*/ 0 h 13716000"/>
              <a:gd name="connsiteX2" fmla="*/ 10111423 w 10111423"/>
              <a:gd name="connsiteY2" fmla="*/ 13716000 h 13716000"/>
              <a:gd name="connsiteX3" fmla="*/ 175245 w 10111423"/>
              <a:gd name="connsiteY3" fmla="*/ 13716000 h 13716000"/>
              <a:gd name="connsiteX4" fmla="*/ 3131170 w 10111423"/>
              <a:gd name="connsiteY4" fmla="*/ 6680200 h 13716000"/>
              <a:gd name="connsiteX5" fmla="*/ 175245 w 10111423"/>
              <a:gd name="connsiteY5" fmla="*/ 0 h 13716000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0143201"/>
              <a:gd name="connsiteY0" fmla="*/ 0 h 14732000"/>
              <a:gd name="connsiteX1" fmla="*/ 10143201 w 10143201"/>
              <a:gd name="connsiteY1" fmla="*/ 0 h 14732000"/>
              <a:gd name="connsiteX2" fmla="*/ 10143201 w 10143201"/>
              <a:gd name="connsiteY2" fmla="*/ 13716000 h 14732000"/>
              <a:gd name="connsiteX3" fmla="*/ 207023 w 10143201"/>
              <a:gd name="connsiteY3" fmla="*/ 13716000 h 14732000"/>
              <a:gd name="connsiteX4" fmla="*/ 3162948 w 10143201"/>
              <a:gd name="connsiteY4" fmla="*/ 6680200 h 14732000"/>
              <a:gd name="connsiteX5" fmla="*/ 207023 w 10143201"/>
              <a:gd name="connsiteY5" fmla="*/ 0 h 14732000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1385223"/>
              <a:gd name="connsiteY0" fmla="*/ 0 h 15045022"/>
              <a:gd name="connsiteX1" fmla="*/ 10143201 w 11385223"/>
              <a:gd name="connsiteY1" fmla="*/ 0 h 15045022"/>
              <a:gd name="connsiteX2" fmla="*/ 10143201 w 11385223"/>
              <a:gd name="connsiteY2" fmla="*/ 13716000 h 15045022"/>
              <a:gd name="connsiteX3" fmla="*/ 207023 w 11385223"/>
              <a:gd name="connsiteY3" fmla="*/ 13716000 h 15045022"/>
              <a:gd name="connsiteX4" fmla="*/ 3162948 w 11385223"/>
              <a:gd name="connsiteY4" fmla="*/ 6680200 h 15045022"/>
              <a:gd name="connsiteX5" fmla="*/ 207023 w 11385223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879214"/>
              <a:gd name="connsiteY0" fmla="*/ 0 h 15045022"/>
              <a:gd name="connsiteX1" fmla="*/ 10143201 w 10879214"/>
              <a:gd name="connsiteY1" fmla="*/ 0 h 15045022"/>
              <a:gd name="connsiteX2" fmla="*/ 10143201 w 10879214"/>
              <a:gd name="connsiteY2" fmla="*/ 13716000 h 15045022"/>
              <a:gd name="connsiteX3" fmla="*/ 207023 w 10879214"/>
              <a:gd name="connsiteY3" fmla="*/ 13716000 h 15045022"/>
              <a:gd name="connsiteX4" fmla="*/ 3162948 w 10879214"/>
              <a:gd name="connsiteY4" fmla="*/ 6680200 h 15045022"/>
              <a:gd name="connsiteX5" fmla="*/ 207023 w 10879214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5045022"/>
              <a:gd name="connsiteX1" fmla="*/ 10143201 w 10143201"/>
              <a:gd name="connsiteY1" fmla="*/ 0 h 15045022"/>
              <a:gd name="connsiteX2" fmla="*/ 10143201 w 10143201"/>
              <a:gd name="connsiteY2" fmla="*/ 13716000 h 15045022"/>
              <a:gd name="connsiteX3" fmla="*/ 207023 w 10143201"/>
              <a:gd name="connsiteY3" fmla="*/ 13716000 h 15045022"/>
              <a:gd name="connsiteX4" fmla="*/ 3162948 w 10143201"/>
              <a:gd name="connsiteY4" fmla="*/ 6680200 h 15045022"/>
              <a:gd name="connsiteX5" fmla="*/ 207023 w 10143201"/>
              <a:gd name="connsiteY5" fmla="*/ 0 h 15045022"/>
              <a:gd name="connsiteX0" fmla="*/ 207023 w 10143201"/>
              <a:gd name="connsiteY0" fmla="*/ 0 h 14237170"/>
              <a:gd name="connsiteX1" fmla="*/ 10143201 w 10143201"/>
              <a:gd name="connsiteY1" fmla="*/ 0 h 14237170"/>
              <a:gd name="connsiteX2" fmla="*/ 10143201 w 10143201"/>
              <a:gd name="connsiteY2" fmla="*/ 13716000 h 14237170"/>
              <a:gd name="connsiteX3" fmla="*/ 207023 w 10143201"/>
              <a:gd name="connsiteY3" fmla="*/ 13716000 h 14237170"/>
              <a:gd name="connsiteX4" fmla="*/ 3162948 w 10143201"/>
              <a:gd name="connsiteY4" fmla="*/ 6680200 h 14237170"/>
              <a:gd name="connsiteX5" fmla="*/ 207023 w 10143201"/>
              <a:gd name="connsiteY5" fmla="*/ 0 h 14237170"/>
              <a:gd name="connsiteX0" fmla="*/ 207023 w 10143201"/>
              <a:gd name="connsiteY0" fmla="*/ 0 h 13716000"/>
              <a:gd name="connsiteX1" fmla="*/ 10143201 w 10143201"/>
              <a:gd name="connsiteY1" fmla="*/ 0 h 13716000"/>
              <a:gd name="connsiteX2" fmla="*/ 10143201 w 10143201"/>
              <a:gd name="connsiteY2" fmla="*/ 13716000 h 13716000"/>
              <a:gd name="connsiteX3" fmla="*/ 207023 w 10143201"/>
              <a:gd name="connsiteY3" fmla="*/ 13716000 h 13716000"/>
              <a:gd name="connsiteX4" fmla="*/ 3162948 w 10143201"/>
              <a:gd name="connsiteY4" fmla="*/ 6680200 h 13716000"/>
              <a:gd name="connsiteX5" fmla="*/ 207023 w 10143201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0 w 9936178"/>
              <a:gd name="connsiteY0" fmla="*/ 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0 w 9936178"/>
              <a:gd name="connsiteY5" fmla="*/ 0 h 13716000"/>
              <a:gd name="connsiteX0" fmla="*/ 355600 w 9936178"/>
              <a:gd name="connsiteY0" fmla="*/ 25400 h 13716000"/>
              <a:gd name="connsiteX1" fmla="*/ 9936178 w 9936178"/>
              <a:gd name="connsiteY1" fmla="*/ 0 h 13716000"/>
              <a:gd name="connsiteX2" fmla="*/ 9936178 w 9936178"/>
              <a:gd name="connsiteY2" fmla="*/ 13716000 h 13716000"/>
              <a:gd name="connsiteX3" fmla="*/ 0 w 9936178"/>
              <a:gd name="connsiteY3" fmla="*/ 13716000 h 13716000"/>
              <a:gd name="connsiteX4" fmla="*/ 2955925 w 9936178"/>
              <a:gd name="connsiteY4" fmla="*/ 6680200 h 13716000"/>
              <a:gd name="connsiteX5" fmla="*/ 355600 w 99361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51125 w 9631378"/>
              <a:gd name="connsiteY4" fmla="*/ 668020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10485 w 9631378"/>
              <a:gd name="connsiteY4" fmla="*/ 6791960 h 13716000"/>
              <a:gd name="connsiteX5" fmla="*/ 50800 w 9631378"/>
              <a:gd name="connsiteY5" fmla="*/ 25400 h 13716000"/>
              <a:gd name="connsiteX0" fmla="*/ 50800 w 9631378"/>
              <a:gd name="connsiteY0" fmla="*/ 25400 h 13716000"/>
              <a:gd name="connsiteX1" fmla="*/ 9631378 w 9631378"/>
              <a:gd name="connsiteY1" fmla="*/ 0 h 13716000"/>
              <a:gd name="connsiteX2" fmla="*/ 9631378 w 9631378"/>
              <a:gd name="connsiteY2" fmla="*/ 13716000 h 13716000"/>
              <a:gd name="connsiteX3" fmla="*/ 0 w 9631378"/>
              <a:gd name="connsiteY3" fmla="*/ 13690600 h 13716000"/>
              <a:gd name="connsiteX4" fmla="*/ 2620645 w 9631378"/>
              <a:gd name="connsiteY4" fmla="*/ 6751320 h 13716000"/>
              <a:gd name="connsiteX5" fmla="*/ 50800 w 9631378"/>
              <a:gd name="connsiteY5" fmla="*/ 25400 h 13716000"/>
              <a:gd name="connsiteX0" fmla="*/ 62375 w 9642953"/>
              <a:gd name="connsiteY0" fmla="*/ 2540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62375 w 9642953"/>
              <a:gd name="connsiteY5" fmla="*/ 2540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632220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9642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9642953"/>
              <a:gd name="connsiteY0" fmla="*/ 2250 h 13725324"/>
              <a:gd name="connsiteX1" fmla="*/ 8880953 w 9642953"/>
              <a:gd name="connsiteY1" fmla="*/ 0 h 13725324"/>
              <a:gd name="connsiteX2" fmla="*/ 9642953 w 9642953"/>
              <a:gd name="connsiteY2" fmla="*/ 13716000 h 13725324"/>
              <a:gd name="connsiteX3" fmla="*/ 0 w 9642953"/>
              <a:gd name="connsiteY3" fmla="*/ 13725324 h 13725324"/>
              <a:gd name="connsiteX4" fmla="*/ 2585921 w 9642953"/>
              <a:gd name="connsiteY4" fmla="*/ 6751320 h 13725324"/>
              <a:gd name="connsiteX5" fmla="*/ 16077 w 9642953"/>
              <a:gd name="connsiteY5" fmla="*/ 2250 h 13725324"/>
              <a:gd name="connsiteX0" fmla="*/ 16077 w 8880953"/>
              <a:gd name="connsiteY0" fmla="*/ 2250 h 13741400"/>
              <a:gd name="connsiteX1" fmla="*/ 8880953 w 8880953"/>
              <a:gd name="connsiteY1" fmla="*/ 0 h 13741400"/>
              <a:gd name="connsiteX2" fmla="*/ 8880953 w 8880953"/>
              <a:gd name="connsiteY2" fmla="*/ 13741400 h 13741400"/>
              <a:gd name="connsiteX3" fmla="*/ 0 w 8880953"/>
              <a:gd name="connsiteY3" fmla="*/ 13725324 h 13741400"/>
              <a:gd name="connsiteX4" fmla="*/ 2585921 w 8880953"/>
              <a:gd name="connsiteY4" fmla="*/ 6751320 h 13741400"/>
              <a:gd name="connsiteX5" fmla="*/ 16077 w 8880953"/>
              <a:gd name="connsiteY5" fmla="*/ 2250 h 13741400"/>
              <a:gd name="connsiteX0" fmla="*/ 16077 w 8880953"/>
              <a:gd name="connsiteY0" fmla="*/ 2250 h 13725324"/>
              <a:gd name="connsiteX1" fmla="*/ 8880953 w 8880953"/>
              <a:gd name="connsiteY1" fmla="*/ 0 h 13725324"/>
              <a:gd name="connsiteX2" fmla="*/ 8880953 w 8880953"/>
              <a:gd name="connsiteY2" fmla="*/ 13718251 h 13725324"/>
              <a:gd name="connsiteX3" fmla="*/ 0 w 8880953"/>
              <a:gd name="connsiteY3" fmla="*/ 13725324 h 13725324"/>
              <a:gd name="connsiteX4" fmla="*/ 2585921 w 8880953"/>
              <a:gd name="connsiteY4" fmla="*/ 6751320 h 13725324"/>
              <a:gd name="connsiteX5" fmla="*/ 16077 w 8880953"/>
              <a:gd name="connsiteY5" fmla="*/ 2250 h 13725324"/>
              <a:gd name="connsiteX0" fmla="*/ 16077 w 8880953"/>
              <a:gd name="connsiteY0" fmla="*/ 2250 h 13729825"/>
              <a:gd name="connsiteX1" fmla="*/ 8880953 w 8880953"/>
              <a:gd name="connsiteY1" fmla="*/ 0 h 13729825"/>
              <a:gd name="connsiteX2" fmla="*/ 8869379 w 8880953"/>
              <a:gd name="connsiteY2" fmla="*/ 13729825 h 13729825"/>
              <a:gd name="connsiteX3" fmla="*/ 0 w 8880953"/>
              <a:gd name="connsiteY3" fmla="*/ 13725324 h 13729825"/>
              <a:gd name="connsiteX4" fmla="*/ 2585921 w 8880953"/>
              <a:gd name="connsiteY4" fmla="*/ 6751320 h 13729825"/>
              <a:gd name="connsiteX5" fmla="*/ 16077 w 8880953"/>
              <a:gd name="connsiteY5" fmla="*/ 2250 h 1372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80953" h="13729825">
                <a:moveTo>
                  <a:pt x="16077" y="2250"/>
                </a:moveTo>
                <a:lnTo>
                  <a:pt x="8880953" y="0"/>
                </a:lnTo>
                <a:lnTo>
                  <a:pt x="8869379" y="13729825"/>
                </a:lnTo>
                <a:lnTo>
                  <a:pt x="0" y="13725324"/>
                </a:lnTo>
                <a:lnTo>
                  <a:pt x="2585921" y="6751320"/>
                </a:lnTo>
                <a:lnTo>
                  <a:pt x="16077" y="2250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 anchorCtr="1"/>
          <a:lstStyle>
            <a:lvl1pPr algn="ctr">
              <a:defRPr/>
            </a:lvl1pPr>
          </a:lstStyle>
          <a:p>
            <a:r>
              <a:rPr lang="ru-RU" dirty="0"/>
              <a:t>Вставьте</a:t>
            </a:r>
            <a:br>
              <a:rPr lang="ru-RU" dirty="0"/>
            </a:br>
            <a:r>
              <a:rPr lang="ru-RU" dirty="0"/>
              <a:t>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47B8B226-C026-5B41-8DF8-CE1C75FD8C2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2442475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7168BEC1-770E-C549-A6A1-8DF59D04757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131783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714921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_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E68F06DF-25BF-DA43-A249-1D8E105D8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638" y="0"/>
            <a:ext cx="24382413" cy="13716000"/>
          </a:xfrm>
          <a:prstGeom prst="rect">
            <a:avLst/>
          </a:pr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На фон нужно вставить изображение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EA2A1BFC-2E62-AF46-B06C-706D800F0BC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2000" y="915889"/>
            <a:ext cx="18308288" cy="1085949"/>
          </a:xfrm>
          <a:prstGeom prst="rect">
            <a:avLst/>
          </a:prstGeom>
        </p:spPr>
        <p:txBody>
          <a:bodyPr tIns="125999" anchor="t">
            <a:no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914308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61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292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235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54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5852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16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46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FB0F8C3D-6D3E-D240-A05F-03CA334B26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2718" y="3831168"/>
            <a:ext cx="8784157" cy="5493808"/>
          </a:xfrm>
        </p:spPr>
        <p:txBody>
          <a:bodyPr vert="horz" tIns="2160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34702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=""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=""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=""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=""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=""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=""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=""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=""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=""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=""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=""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=""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=""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=""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=""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=""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=""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=""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=""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=""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=""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=""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=""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0" anchor="ctr" anchorCtr="1"/>
          <a:lstStyle>
            <a:lvl1pPr>
              <a:defRPr sz="48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06766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42527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441707"/>
          </a:xfrm>
          <a:prstGeom prst="rect">
            <a:avLst/>
          </a:prstGeom>
        </p:spPr>
        <p:txBody>
          <a:bodyPr vert="horz" lIns="0" tIns="72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908" r:id="rId2"/>
    <p:sldLayoutId id="2147483887" r:id="rId3"/>
    <p:sldLayoutId id="2147483889" r:id="rId4"/>
    <p:sldLayoutId id="2147483866" r:id="rId5"/>
    <p:sldLayoutId id="2147483909" r:id="rId6"/>
    <p:sldLayoutId id="2147483911" r:id="rId7"/>
    <p:sldLayoutId id="2147483912" r:id="rId8"/>
    <p:sldLayoutId id="2147483890" r:id="rId9"/>
    <p:sldLayoutId id="2147483891" r:id="rId10"/>
    <p:sldLayoutId id="2147483867" r:id="rId11"/>
    <p:sldLayoutId id="2147483896" r:id="rId12"/>
    <p:sldLayoutId id="2147483897" r:id="rId13"/>
    <p:sldLayoutId id="2147483898" r:id="rId14"/>
    <p:sldLayoutId id="2147483899" r:id="rId15"/>
    <p:sldLayoutId id="2147483900" r:id="rId16"/>
    <p:sldLayoutId id="2147483901" r:id="rId17"/>
    <p:sldLayoutId id="2147483902" r:id="rId18"/>
    <p:sldLayoutId id="2147483916" r:id="rId19"/>
    <p:sldLayoutId id="2147483903" r:id="rId20"/>
    <p:sldLayoutId id="2147483914" r:id="rId21"/>
    <p:sldLayoutId id="2147483904" r:id="rId22"/>
    <p:sldLayoutId id="2147483905" r:id="rId23"/>
    <p:sldLayoutId id="2147483920" r:id="rId24"/>
    <p:sldLayoutId id="2147483921" r:id="rId25"/>
    <p:sldLayoutId id="2147483922" r:id="rId26"/>
    <p:sldLayoutId id="2147483923" r:id="rId27"/>
    <p:sldLayoutId id="2147483924" r:id="rId28"/>
    <p:sldLayoutId id="2147483925" r:id="rId29"/>
    <p:sldLayoutId id="2147483926" r:id="rId30"/>
    <p:sldLayoutId id="2147483917" r:id="rId31"/>
    <p:sldLayoutId id="2147483913" r:id="rId32"/>
    <p:sldLayoutId id="2147483906" r:id="rId33"/>
    <p:sldLayoutId id="2147483907" r:id="rId34"/>
    <p:sldLayoutId id="2147483894" r:id="rId35"/>
    <p:sldLayoutId id="2147483918" r:id="rId36"/>
    <p:sldLayoutId id="2147483919" r:id="rId37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719964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SzPct val="120000"/>
        <a:buFont typeface="Arial Unicode MS" panose="020B0604020202020204" pitchFamily="34" charset="-128"/>
        <a:buChar char="▎"/>
        <a:defRPr sz="3200" b="1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50000"/>
        <a:buFont typeface="Yandex Sans Text Light" panose="02000000000000000000" pitchFamily="2" charset="-52"/>
        <a:buChar char="›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13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4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792">
          <p15:clr>
            <a:srgbClr val="F26B43"/>
          </p15:clr>
        </p15:guide>
        <p15:guide id="72" orient="horz" pos="7483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71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методы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10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AB6F497E-2ED4-45F1-865F-F1C62711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455035"/>
            <a:ext cx="2921000" cy="680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2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методы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AB6F497E-2ED4-45F1-865F-F1C62711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455035"/>
            <a:ext cx="2921000" cy="6805930"/>
          </a:xfrm>
          <a:prstGeom prst="rect">
            <a:avLst/>
          </a:prstGeom>
        </p:spPr>
      </p:pic>
      <p:pic>
        <p:nvPicPr>
          <p:cNvPr id="6" name="Объект 6">
            <a:extLst>
              <a:ext uri="{FF2B5EF4-FFF2-40B4-BE49-F238E27FC236}">
                <a16:creationId xmlns="" xmlns:a16="http://schemas.microsoft.com/office/drawing/2014/main" id="{B35B1D0A-E878-49B8-BF53-F80E22AC7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63" y="3527041"/>
            <a:ext cx="10180637" cy="6553437"/>
          </a:xfrm>
        </p:spPr>
      </p:pic>
    </p:spTree>
    <p:extLst>
      <p:ext uri="{BB962C8B-B14F-4D97-AF65-F5344CB8AC3E}">
        <p14:creationId xmlns:p14="http://schemas.microsoft.com/office/powerpoint/2010/main" val="191308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Общие методы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12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AB6F497E-2ED4-45F1-865F-F1C62711F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3455035"/>
            <a:ext cx="2921000" cy="6805930"/>
          </a:xfrm>
          <a:prstGeom prst="rect">
            <a:avLst/>
          </a:prstGeom>
        </p:spPr>
      </p:pic>
      <p:pic>
        <p:nvPicPr>
          <p:cNvPr id="6" name="Объект 6">
            <a:extLst>
              <a:ext uri="{FF2B5EF4-FFF2-40B4-BE49-F238E27FC236}">
                <a16:creationId xmlns="" xmlns:a16="http://schemas.microsoft.com/office/drawing/2014/main" id="{B35B1D0A-E878-49B8-BF53-F80E22AC7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63" y="3527041"/>
            <a:ext cx="10180637" cy="6553437"/>
          </a:xfr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085E8112-C0C7-4D70-9E5A-86D786B8B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075" y="1815116"/>
            <a:ext cx="6586538" cy="989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0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24382413" cy="2735263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122872" y="-2"/>
            <a:ext cx="8048307" cy="2735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1A6EC39-857B-4D18-81F1-45EC3DDB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Если коротко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F60FBA8F-13C6-414A-B8ED-85AEAD920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5CFE630C-9454-44DC-8CD1-B6ED42761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28881" y="12624124"/>
            <a:ext cx="1093787" cy="441707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="" xmlns:a16="http://schemas.microsoft.com/office/drawing/2014/main" id="{3F079B2D-F419-4463-ACF6-76B1E46D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639" y="4018018"/>
            <a:ext cx="21224774" cy="8819301"/>
          </a:xfrm>
          <a:solidFill>
            <a:srgbClr val="FFC000"/>
          </a:solidFill>
        </p:spPr>
        <p:txBody>
          <a:bodyPr anchor="ctr"/>
          <a:lstStyle/>
          <a:p>
            <a:pPr lvl="2"/>
            <a:r>
              <a:rPr lang="ru-RU" sz="4800" dirty="0"/>
              <a:t>Уровень экспрессии гена - сколько раз ген был считан</a:t>
            </a:r>
          </a:p>
          <a:p>
            <a:pPr marL="4037" lvl="2" indent="0">
              <a:buNone/>
            </a:pPr>
            <a:endParaRPr lang="ru-RU" sz="4800" dirty="0"/>
          </a:p>
          <a:p>
            <a:pPr lvl="2"/>
            <a:r>
              <a:rPr lang="ru-RU" sz="4800" dirty="0"/>
              <a:t>Гены друг на друга влияют</a:t>
            </a:r>
          </a:p>
          <a:p>
            <a:pPr marL="4037" lvl="2" indent="0">
              <a:buNone/>
            </a:pPr>
            <a:endParaRPr lang="ru-RU" sz="4800" dirty="0"/>
          </a:p>
          <a:p>
            <a:pPr lvl="2"/>
            <a:r>
              <a:rPr lang="ru-RU" sz="4800" dirty="0"/>
              <a:t>Задача: по уровням экспрессии генов выяснить, кто на кого влияет</a:t>
            </a:r>
          </a:p>
        </p:txBody>
      </p:sp>
      <p:sp>
        <p:nvSpPr>
          <p:cNvPr id="7" name="Равнобедренный треугольник 6"/>
          <p:cNvSpPr/>
          <p:nvPr/>
        </p:nvSpPr>
        <p:spPr>
          <a:xfrm rot="5400000" flipH="1">
            <a:off x="7410767" y="514667"/>
            <a:ext cx="2735264" cy="1705928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049875" y="11887725"/>
            <a:ext cx="2197100" cy="4571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>
          <a:xfrm rot="16200000">
            <a:off x="-2831099" y="6848578"/>
            <a:ext cx="8819302" cy="3158173"/>
          </a:xfrm>
          <a:prstGeom prst="triangle">
            <a:avLst/>
          </a:prstGeom>
          <a:solidFill>
            <a:srgbClr val="FFC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2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="" xmlns:a16="http://schemas.microsoft.com/office/drawing/2014/main" id="{6852E84F-A5C9-48EF-A546-71115F2AA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Заголовок 9">
            <a:extLst>
              <a:ext uri="{FF2B5EF4-FFF2-40B4-BE49-F238E27FC236}">
                <a16:creationId xmlns="" xmlns:a16="http://schemas.microsoft.com/office/drawing/2014/main" id="{CF45ED03-44EF-4233-ADE3-4E4466736D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Алгоритмы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CA8F7995-236D-4080-995E-8580354CD43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88625" y="12620625"/>
            <a:ext cx="1093788" cy="442913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043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F28FAE5-7A7E-4200-AEF2-59A8816E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10F2FC56-87FA-4294-8B99-301DD1AF5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21F94DE9-F73B-4372-B6F4-96D12C357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="" xmlns:a16="http://schemas.microsoft.com/office/drawing/2014/main" id="{C8E022CD-00CE-4952-81F2-0FA7634CF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5" y="4269257"/>
            <a:ext cx="7873454" cy="5314581"/>
          </a:xfr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6D69606-A1A0-424E-BD5C-C4F6DA07CB45}"/>
              </a:ext>
            </a:extLst>
          </p:cNvPr>
          <p:cNvSpPr txBox="1"/>
          <p:nvPr/>
        </p:nvSpPr>
        <p:spPr>
          <a:xfrm>
            <a:off x="16221075" y="987266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Peter’s MiNET</a:t>
            </a:r>
            <a:endParaRPr lang="ru-RU" sz="4800" dirty="0" err="1">
              <a:solidFill>
                <a:sysClr val="windowText" lastClr="000000"/>
              </a:solidFill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="" xmlns:a16="http://schemas.microsoft.com/office/drawing/2014/main" id="{0FE9057C-37E5-4496-A3E1-40147C0CD98B}"/>
              </a:ext>
            </a:extLst>
          </p:cNvPr>
          <p:cNvCxnSpPr>
            <a:cxnSpLocks/>
          </p:cNvCxnSpPr>
          <p:nvPr/>
        </p:nvCxnSpPr>
        <p:spPr>
          <a:xfrm flipV="1">
            <a:off x="7865654" y="4898990"/>
            <a:ext cx="0" cy="3659186"/>
          </a:xfrm>
          <a:prstGeom prst="straightConnector1">
            <a:avLst/>
          </a:prstGeom>
          <a:ln w="19050" cmpd="sng">
            <a:solidFill>
              <a:schemeClr val="tx1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FD0AC44-CAAA-4D74-904F-33BED5ED5323}"/>
              </a:ext>
            </a:extLst>
          </p:cNvPr>
          <p:cNvSpPr txBox="1"/>
          <p:nvPr/>
        </p:nvSpPr>
        <p:spPr>
          <a:xfrm rot="16200000">
            <a:off x="7186954" y="6428917"/>
            <a:ext cx="2098082" cy="5993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1800" dirty="0" err="1">
                <a:solidFill>
                  <a:sysClr val="windowText" lastClr="000000"/>
                </a:solidFill>
              </a:rPr>
              <a:t>Feature_importance</a:t>
            </a:r>
            <a:endParaRPr lang="en-US" sz="180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47651FD-A9D8-4523-A7C1-33FCDC66D934}"/>
              </a:ext>
            </a:extLst>
          </p:cNvPr>
          <p:cNvSpPr txBox="1"/>
          <p:nvPr/>
        </p:nvSpPr>
        <p:spPr>
          <a:xfrm>
            <a:off x="1562001" y="9879454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Ensembles 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6677717-87C4-4938-ADA7-EB2B8F9B3689}"/>
              </a:ext>
            </a:extLst>
          </p:cNvPr>
          <p:cNvSpPr txBox="1"/>
          <p:nvPr/>
        </p:nvSpPr>
        <p:spPr>
          <a:xfrm>
            <a:off x="8893175" y="98897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Graphical Lasso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="" xmlns:a16="http://schemas.microsoft.com/office/drawing/2014/main" id="{B5C91D6C-9283-4570-A99C-7CA300FEC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1075" y="5042682"/>
            <a:ext cx="6599337" cy="2873553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="" xmlns:a16="http://schemas.microsoft.com/office/drawing/2014/main" id="{C7E8D04D-DA7B-417A-B7A0-542F5A83F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937" y="5368310"/>
            <a:ext cx="6586538" cy="297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565DACEB-1D00-4096-AF6E-F88AB3781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67C2453A-F456-429C-ACF9-6A6DC234F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="" xmlns:a16="http://schemas.microsoft.com/office/drawing/2014/main" id="{962EFA1D-D784-45E4-8CB9-907EFAFD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Точность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50C93A56-5328-402E-A4D8-6DEFD68513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1" y="10033200"/>
            <a:ext cx="6584849" cy="1120576"/>
          </a:xfrm>
        </p:spPr>
        <p:txBody>
          <a:bodyPr/>
          <a:lstStyle/>
          <a:p>
            <a:pPr algn="ctr"/>
            <a:r>
              <a:rPr lang="en-US" dirty="0"/>
              <a:t>AUCROC = 0.690069 </a:t>
            </a:r>
            <a:endParaRPr lang="ru-RU" dirty="0"/>
          </a:p>
        </p:txBody>
      </p:sp>
      <p:pic>
        <p:nvPicPr>
          <p:cNvPr id="18" name="Объект 17">
            <a:extLst>
              <a:ext uri="{FF2B5EF4-FFF2-40B4-BE49-F238E27FC236}">
                <a16:creationId xmlns="" xmlns:a16="http://schemas.microsoft.com/office/drawing/2014/main" id="{B0C3D039-E105-45E1-94D7-C1AC7BF25E57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463" y="4089173"/>
            <a:ext cx="6577012" cy="4931229"/>
          </a:xfrm>
        </p:spPr>
      </p:pic>
      <p:pic>
        <p:nvPicPr>
          <p:cNvPr id="20" name="Объект 19">
            <a:extLst>
              <a:ext uri="{FF2B5EF4-FFF2-40B4-BE49-F238E27FC236}">
                <a16:creationId xmlns="" xmlns:a16="http://schemas.microsoft.com/office/drawing/2014/main" id="{B234F094-4C9F-4E2E-A945-F0D3847F874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2188" y="4087983"/>
            <a:ext cx="6580187" cy="4933609"/>
          </a:xfr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0EE6CE6-8A79-44DD-854E-ECC8724076F8}"/>
              </a:ext>
            </a:extLst>
          </p:cNvPr>
          <p:cNvSpPr txBox="1"/>
          <p:nvPr/>
        </p:nvSpPr>
        <p:spPr>
          <a:xfrm>
            <a:off x="8907463" y="10050463"/>
            <a:ext cx="6577012" cy="112057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AUCROC = 0.76547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D50E0A1-5F7A-4CB7-8B0A-96631C674181}"/>
              </a:ext>
            </a:extLst>
          </p:cNvPr>
          <p:cNvSpPr txBox="1"/>
          <p:nvPr/>
        </p:nvSpPr>
        <p:spPr>
          <a:xfrm>
            <a:off x="16221075" y="10050463"/>
            <a:ext cx="6573737" cy="11033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AUCROC = 0.60253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pic>
        <p:nvPicPr>
          <p:cNvPr id="26" name="Объект 25">
            <a:extLst>
              <a:ext uri="{FF2B5EF4-FFF2-40B4-BE49-F238E27FC236}">
                <a16:creationId xmlns="" xmlns:a16="http://schemas.microsoft.com/office/drawing/2014/main" id="{E64EE51F-2372-463C-B6F3-8E619B407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4086197"/>
            <a:ext cx="6584950" cy="4937181"/>
          </a:xfrm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2E596A7C-25AD-4904-89CA-483102E1DF58}"/>
              </a:ext>
            </a:extLst>
          </p:cNvPr>
          <p:cNvSpPr txBox="1"/>
          <p:nvPr/>
        </p:nvSpPr>
        <p:spPr>
          <a:xfrm>
            <a:off x="1579563" y="1142206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ru-RU" sz="3200" dirty="0" err="1">
                <a:solidFill>
                  <a:sysClr val="windowText" lastClr="000000"/>
                </a:solidFill>
              </a:rPr>
              <a:t>Датасет</a:t>
            </a:r>
            <a:r>
              <a:rPr lang="en-US" sz="3200" dirty="0">
                <a:solidFill>
                  <a:sysClr val="windowText" lastClr="000000"/>
                </a:solidFill>
              </a:rPr>
              <a:t>:200x100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91568F8-4368-4666-ACDC-E3F4D430909D}"/>
              </a:ext>
            </a:extLst>
          </p:cNvPr>
          <p:cNvSpPr txBox="1"/>
          <p:nvPr/>
        </p:nvSpPr>
        <p:spPr>
          <a:xfrm>
            <a:off x="2328863" y="32750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Ensembles 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76ED0B03-8D2C-46A2-BB02-F699B7B6FC48}"/>
              </a:ext>
            </a:extLst>
          </p:cNvPr>
          <p:cNvSpPr txBox="1"/>
          <p:nvPr/>
        </p:nvSpPr>
        <p:spPr>
          <a:xfrm>
            <a:off x="9667876" y="32750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Graphical Lasso</a:t>
            </a:r>
            <a:endParaRPr lang="ru-RU" sz="48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E010807E-A796-48CE-B166-4B6BF6E5580C}"/>
              </a:ext>
            </a:extLst>
          </p:cNvPr>
          <p:cNvSpPr txBox="1"/>
          <p:nvPr/>
        </p:nvSpPr>
        <p:spPr>
          <a:xfrm>
            <a:off x="17006889" y="3275012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4800" dirty="0">
                <a:solidFill>
                  <a:sysClr val="windowText" lastClr="000000"/>
                </a:solidFill>
              </a:rPr>
              <a:t>Peter’s MiNET</a:t>
            </a:r>
            <a:endParaRPr lang="ru-RU" sz="4800" dirty="0" err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00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>
            <a:extLst>
              <a:ext uri="{FF2B5EF4-FFF2-40B4-BE49-F238E27FC236}">
                <a16:creationId xmlns="" xmlns:a16="http://schemas.microsoft.com/office/drawing/2014/main" id="{95B7FF10-928B-4319-BEE6-0C5B15187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Заголовок 8">
            <a:extLst>
              <a:ext uri="{FF2B5EF4-FFF2-40B4-BE49-F238E27FC236}">
                <a16:creationId xmlns="" xmlns:a16="http://schemas.microsoft.com/office/drawing/2014/main" id="{53EBABE4-94D3-4C2C-AD5E-56A4DBC348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Улучшения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5689F46A-76BC-4BEA-86C7-6AB4C158E2F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88625" y="12620625"/>
            <a:ext cx="1093788" cy="442913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43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16D3FB4-1ACE-495F-A081-ECE5EB87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Переоценка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D6DF2D29-2D82-42D9-9AFD-4DAB08E34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EE3C50B9-C711-468C-B422-65679EFE1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18</a:t>
            </a:fld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="" xmlns:a16="http://schemas.microsoft.com/office/drawing/2014/main" id="{11AF6022-8E86-4CA5-AA8E-A5EA96F04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63" y="3103563"/>
            <a:ext cx="14208920" cy="9472610"/>
          </a:xfrm>
        </p:spPr>
      </p:pic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12310D3C-AC01-4B2D-933D-26E331B53ADC}"/>
              </a:ext>
            </a:extLst>
          </p:cNvPr>
          <p:cNvSpPr/>
          <p:nvPr/>
        </p:nvSpPr>
        <p:spPr>
          <a:xfrm>
            <a:off x="11460163" y="4039565"/>
            <a:ext cx="366712" cy="7839698"/>
          </a:xfrm>
          <a:prstGeom prst="rect">
            <a:avLst/>
          </a:prstGeom>
          <a:noFill/>
          <a:ln w="571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B373E6F-C8EA-45EC-B631-2C41A7D691DB}"/>
              </a:ext>
            </a:extLst>
          </p:cNvPr>
          <p:cNvSpPr txBox="1"/>
          <p:nvPr/>
        </p:nvSpPr>
        <p:spPr>
          <a:xfrm>
            <a:off x="10734675" y="3342655"/>
            <a:ext cx="1691957" cy="49561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3200" dirty="0">
                <a:solidFill>
                  <a:sysClr val="windowText" lastClr="000000"/>
                </a:solidFill>
              </a:rPr>
              <a:t>TARGET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55DCC3B-C962-4CE6-948A-9298023D7154}"/>
              </a:ext>
            </a:extLst>
          </p:cNvPr>
          <p:cNvSpPr txBox="1"/>
          <p:nvPr/>
        </p:nvSpPr>
        <p:spPr>
          <a:xfrm>
            <a:off x="7122478" y="6392863"/>
            <a:ext cx="366712" cy="25701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3200" dirty="0">
                <a:solidFill>
                  <a:sysClr val="windowText" lastClr="000000"/>
                </a:solidFill>
              </a:rPr>
              <a:t>GENES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0" name="Текст 6">
            <a:extLst>
              <a:ext uri="{FF2B5EF4-FFF2-40B4-BE49-F238E27FC236}">
                <a16:creationId xmlns="" xmlns:a16="http://schemas.microsoft.com/office/drawing/2014/main" id="{8556B88E-E946-43E6-ACB0-FCDA8D5F5824}"/>
              </a:ext>
            </a:extLst>
          </p:cNvPr>
          <p:cNvSpPr txBox="1">
            <a:spLocks/>
          </p:cNvSpPr>
          <p:nvPr/>
        </p:nvSpPr>
        <p:spPr>
          <a:xfrm>
            <a:off x="1587601" y="4039565"/>
            <a:ext cx="4730071" cy="4236344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400" dirty="0" smtClean="0"/>
              <a:t>Идея: уточнить результат с помощью анализа небольших подмножеств генов</a:t>
            </a:r>
            <a:r>
              <a:rPr lang="en-US" sz="4400" dirty="0" smtClean="0"/>
              <a:t>.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29318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0B9BBAC2-1AA3-4613-8FE1-706C3B6AC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BCE71DEC-AC55-4C32-935B-AE5EA6CFDE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="" xmlns:a16="http://schemas.microsoft.com/office/drawing/2014/main" id="{907FB246-F27F-409A-B2C3-963BE4D4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Переоценка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="" xmlns:a16="http://schemas.microsoft.com/office/drawing/2014/main" id="{02B24BB1-1CE7-40C1-A1BA-CC9CD1FE28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1" dirty="0"/>
              <a:t>ДО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="" xmlns:a16="http://schemas.microsoft.com/office/drawing/2014/main" id="{78C5B286-CCF3-4407-926C-728DC6A0CF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2806" y="3441600"/>
            <a:ext cx="10239274" cy="1857475"/>
          </a:xfrm>
        </p:spPr>
        <p:txBody>
          <a:bodyPr/>
          <a:lstStyle/>
          <a:p>
            <a:r>
              <a:rPr lang="ru-RU" b="1" dirty="0"/>
              <a:t>ПОСЛЕ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="" xmlns:a16="http://schemas.microsoft.com/office/drawing/2014/main" id="{566226D6-89B8-4273-9BFA-92F0EE605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6" y="4932364"/>
            <a:ext cx="12039602" cy="8026398"/>
          </a:xfrm>
        </p:spPr>
      </p:pic>
      <p:pic>
        <p:nvPicPr>
          <p:cNvPr id="14" name="Объект 13">
            <a:extLst>
              <a:ext uri="{FF2B5EF4-FFF2-40B4-BE49-F238E27FC236}">
                <a16:creationId xmlns="" xmlns:a16="http://schemas.microsoft.com/office/drawing/2014/main" id="{9962FDAA-21C4-4D33-AF36-81D22A35D50A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692" y="4921568"/>
            <a:ext cx="12071990" cy="8047990"/>
          </a:xfr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9E40C9B-4493-4987-A536-C36A57028354}"/>
              </a:ext>
            </a:extLst>
          </p:cNvPr>
          <p:cNvSpPr txBox="1"/>
          <p:nvPr/>
        </p:nvSpPr>
        <p:spPr>
          <a:xfrm>
            <a:off x="13293725" y="1494350"/>
            <a:ext cx="6591300" cy="10953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ru-RU" sz="4800" dirty="0" err="1">
                <a:solidFill>
                  <a:sysClr val="windowText" lastClr="000000"/>
                </a:solidFill>
              </a:rPr>
              <a:t>Датасет</a:t>
            </a:r>
            <a:r>
              <a:rPr lang="en-US" sz="4800" dirty="0">
                <a:solidFill>
                  <a:sysClr val="windowText" lastClr="000000"/>
                </a:solidFill>
              </a:rPr>
              <a:t>: 100x50</a:t>
            </a:r>
            <a:endParaRPr lang="ru-RU" sz="4800" dirty="0" err="1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29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="" xmlns:a16="http://schemas.microsoft.com/office/drawing/2014/main" id="{EDC34F71-DF7F-EB46-AAB2-54A143C7E6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6600" dirty="0"/>
              <a:t>Разработка метода реконструкции топологии генной сети по экспериментальным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="" xmlns:a16="http://schemas.microsoft.com/office/drawing/2014/main" id="{ADC40C75-D743-DD40-B3E3-247C57C12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Дмитрий Светличный, ментор. </a:t>
            </a:r>
          </a:p>
          <a:p>
            <a:r>
              <a:rPr lang="ru-RU" dirty="0"/>
              <a:t>Мария Волобуева, Дмитрий Калинин, Сергей Кузьмин, Петр Огарок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="" xmlns:a16="http://schemas.microsoft.com/office/drawing/2014/main" id="{A0B82877-ED55-2745-BAF7-7158F61A98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3AFE9A41-2232-4055-B434-DE8124701E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87" t="29520" r="-9287" b="29520"/>
          <a:stretch/>
        </p:blipFill>
        <p:spPr>
          <a:xfrm>
            <a:off x="15484475" y="1748279"/>
            <a:ext cx="5865814" cy="1352200"/>
          </a:xfrm>
        </p:spPr>
      </p:pic>
    </p:spTree>
    <p:extLst>
      <p:ext uri="{BB962C8B-B14F-4D97-AF65-F5344CB8AC3E}">
        <p14:creationId xmlns:p14="http://schemas.microsoft.com/office/powerpoint/2010/main" val="134567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="" xmlns:a16="http://schemas.microsoft.com/office/drawing/2014/main" id="{8C4B312A-B2C1-4A56-81FF-7A6C08E13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E404CB87-FC7A-45BF-94D8-0D985D5D5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="" xmlns:a16="http://schemas.microsoft.com/office/drawing/2014/main" id="{1A4751AE-B3BA-40EC-A60A-69EEE880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Ранкинг</a:t>
            </a:r>
            <a:endParaRPr lang="ru-RU" dirty="0"/>
          </a:p>
        </p:txBody>
      </p:sp>
      <p:pic>
        <p:nvPicPr>
          <p:cNvPr id="10" name="Объект 9">
            <a:extLst>
              <a:ext uri="{FF2B5EF4-FFF2-40B4-BE49-F238E27FC236}">
                <a16:creationId xmlns="" xmlns:a16="http://schemas.microsoft.com/office/drawing/2014/main" id="{ACA45BA7-F218-428A-A663-32A12E343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55" y="5297925"/>
            <a:ext cx="7138991" cy="7138991"/>
          </a:xfrm>
        </p:spPr>
      </p:pic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8556B88E-E946-43E6-ACB0-FCDA8D5F58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Идея: присвоить ранги массиву </a:t>
            </a:r>
            <a:r>
              <a:rPr lang="ru-RU" dirty="0" smtClean="0"/>
              <a:t>вероятностей </a:t>
            </a:r>
            <a:r>
              <a:rPr lang="ru-RU" dirty="0"/>
              <a:t>ребер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0BE57091-17DA-4B1D-BB73-699C9ECFB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="" xmlns:a16="http://schemas.microsoft.com/office/drawing/2014/main" id="{85B0AC07-6725-4F79-8DCA-1427ED19EA1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5929250"/>
            <a:ext cx="10239375" cy="6032624"/>
          </a:xfrm>
        </p:spPr>
      </p:pic>
    </p:spTree>
    <p:extLst>
      <p:ext uri="{BB962C8B-B14F-4D97-AF65-F5344CB8AC3E}">
        <p14:creationId xmlns:p14="http://schemas.microsoft.com/office/powerpoint/2010/main" val="175303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="" xmlns:a16="http://schemas.microsoft.com/office/drawing/2014/main" id="{8C4B312A-B2C1-4A56-81FF-7A6C08E13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E404CB87-FC7A-45BF-94D8-0D985D5D5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21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="" xmlns:a16="http://schemas.microsoft.com/office/drawing/2014/main" id="{1A4751AE-B3BA-40EC-A60A-69EEE880E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Ранкинг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0BE57091-17DA-4B1D-BB73-699C9ECFB4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ПОСЛЕ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="" xmlns:a16="http://schemas.microsoft.com/office/drawing/2014/main" id="{0FA75EDB-5394-4FA8-9DFD-78C8068D7C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ДО</a:t>
            </a:r>
            <a:r>
              <a:rPr lang="en-US" dirty="0"/>
              <a:t>	</a:t>
            </a:r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="" xmlns:a16="http://schemas.microsoft.com/office/drawing/2014/main" id="{1D1FBC97-9C58-4057-BDF4-D77AEDC83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5929250"/>
            <a:ext cx="10239375" cy="6032624"/>
          </a:xfrm>
        </p:spPr>
      </p:pic>
      <p:pic>
        <p:nvPicPr>
          <p:cNvPr id="14" name="Объект 13">
            <a:extLst>
              <a:ext uri="{FF2B5EF4-FFF2-40B4-BE49-F238E27FC236}">
                <a16:creationId xmlns="" xmlns:a16="http://schemas.microsoft.com/office/drawing/2014/main" id="{A4086463-1D71-4B3B-9440-510A8B3FF1C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5929250"/>
            <a:ext cx="10239375" cy="6032624"/>
          </a:xfrm>
        </p:spPr>
      </p:pic>
    </p:spTree>
    <p:extLst>
      <p:ext uri="{BB962C8B-B14F-4D97-AF65-F5344CB8AC3E}">
        <p14:creationId xmlns:p14="http://schemas.microsoft.com/office/powerpoint/2010/main" val="27708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24382413" cy="2735263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122872" y="-2"/>
            <a:ext cx="8048307" cy="2735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1A6EC39-857B-4D18-81F1-45EC3DDB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Если коротко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F60FBA8F-13C6-414A-B8ED-85AEAD920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5CFE630C-9454-44DC-8CD1-B6ED42761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28881" y="12624124"/>
            <a:ext cx="1093787" cy="441707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="" xmlns:a16="http://schemas.microsoft.com/office/drawing/2014/main" id="{3F079B2D-F419-4463-ACF6-76B1E46D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639" y="4018018"/>
            <a:ext cx="21224774" cy="8819301"/>
          </a:xfrm>
          <a:solidFill>
            <a:srgbClr val="FFC000"/>
          </a:solidFill>
        </p:spPr>
        <p:txBody>
          <a:bodyPr anchor="ctr"/>
          <a:lstStyle/>
          <a:p>
            <a:pPr lvl="2"/>
            <a:r>
              <a:rPr lang="ru-RU" sz="4800" dirty="0" smtClean="0"/>
              <a:t>Есть </a:t>
            </a:r>
            <a:r>
              <a:rPr lang="ru-RU" sz="4800" dirty="0"/>
              <a:t>несколько известных алгоритмов, не все хорошо </a:t>
            </a:r>
            <a:r>
              <a:rPr lang="ru-RU" sz="4800" dirty="0" smtClean="0"/>
              <a:t>работают</a:t>
            </a:r>
            <a:endParaRPr lang="ru-RU" sz="4800" dirty="0" smtClean="0"/>
          </a:p>
          <a:p>
            <a:pPr marL="4037" lvl="2" indent="0">
              <a:buNone/>
            </a:pPr>
            <a:endParaRPr lang="ru-RU" sz="4800" dirty="0" smtClean="0"/>
          </a:p>
          <a:p>
            <a:pPr lvl="2"/>
            <a:r>
              <a:rPr lang="ru-RU" sz="4800" dirty="0" smtClean="0"/>
              <a:t>Улучшение: переоценка на малых подмножествах, </a:t>
            </a:r>
            <a:r>
              <a:rPr lang="ru-RU" sz="4800" dirty="0"/>
              <a:t>уточняет </a:t>
            </a:r>
            <a:r>
              <a:rPr lang="ru-RU" sz="4800" dirty="0" smtClean="0"/>
              <a:t>результаты</a:t>
            </a:r>
            <a:endParaRPr lang="ru-RU" sz="4800" dirty="0"/>
          </a:p>
          <a:p>
            <a:pPr marL="4037" lvl="2" indent="0">
              <a:buNone/>
            </a:pPr>
            <a:endParaRPr lang="ru-RU" sz="4800" dirty="0"/>
          </a:p>
          <a:p>
            <a:pPr lvl="2"/>
            <a:r>
              <a:rPr lang="ru-RU" sz="4800" dirty="0" smtClean="0"/>
              <a:t>Улучшение: </a:t>
            </a:r>
            <a:r>
              <a:rPr lang="ru-RU" sz="4800" dirty="0" err="1"/>
              <a:t>ранкинг</a:t>
            </a:r>
            <a:r>
              <a:rPr lang="ru-RU" sz="4800" dirty="0"/>
              <a:t>, работает очень </a:t>
            </a:r>
            <a:r>
              <a:rPr lang="ru-RU" sz="4800" dirty="0" smtClean="0"/>
              <a:t>хорошо</a:t>
            </a:r>
            <a:endParaRPr lang="ru-RU" sz="4800" dirty="0"/>
          </a:p>
        </p:txBody>
      </p:sp>
      <p:sp>
        <p:nvSpPr>
          <p:cNvPr id="7" name="Равнобедренный треугольник 6"/>
          <p:cNvSpPr/>
          <p:nvPr/>
        </p:nvSpPr>
        <p:spPr>
          <a:xfrm rot="5400000" flipH="1">
            <a:off x="7410767" y="514667"/>
            <a:ext cx="2735264" cy="1705928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049875" y="11887725"/>
            <a:ext cx="2197100" cy="4571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>
          <a:xfrm rot="16200000">
            <a:off x="-2831099" y="6848578"/>
            <a:ext cx="8819302" cy="3158173"/>
          </a:xfrm>
          <a:prstGeom prst="triangle">
            <a:avLst/>
          </a:prstGeom>
          <a:solidFill>
            <a:srgbClr val="FFC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1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784C337D-28C1-462F-BC72-8E00FCA4A8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2" r="1492"/>
          <a:stretch>
            <a:fillRect/>
          </a:stretch>
        </p:blipFill>
        <p:spPr/>
      </p:pic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CEF5BD76-293F-48B3-AF86-1FA4E7EF4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="" xmlns:a16="http://schemas.microsoft.com/office/drawing/2014/main" id="{6CD6A892-3B24-42F9-9E89-B4A825AB3C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Приложение к реальным данным рака человека</a:t>
            </a:r>
          </a:p>
        </p:txBody>
      </p:sp>
    </p:spTree>
    <p:extLst>
      <p:ext uri="{BB962C8B-B14F-4D97-AF65-F5344CB8AC3E}">
        <p14:creationId xmlns:p14="http://schemas.microsoft.com/office/powerpoint/2010/main" val="6779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="" xmlns:a16="http://schemas.microsoft.com/office/drawing/2014/main" id="{73F015AA-0931-406D-BD1C-6691A7BA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embeddings (graph2vec)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984FAFA-01AA-40FA-841D-D0B9E7D67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600" y="3429849"/>
            <a:ext cx="4752875" cy="8819301"/>
          </a:xfrm>
        </p:spPr>
        <p:txBody>
          <a:bodyPr/>
          <a:lstStyle/>
          <a:p>
            <a:endParaRPr lang="en-US" dirty="0"/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88EDFD78-AF1A-491E-A11A-7FE4E91C7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257" y="2355570"/>
            <a:ext cx="19769138" cy="987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="" xmlns:a16="http://schemas.microsoft.com/office/drawing/2014/main" id="{73F015AA-0931-406D-BD1C-6691A7BA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embeddings (graph2vec) 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="" xmlns:a16="http://schemas.microsoft.com/office/drawing/2014/main" id="{5DFDAE6D-E09E-49CD-BFFD-B627EAA7C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275" y="3762009"/>
            <a:ext cx="12912630" cy="6446227"/>
          </a:xfr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D50E40A2-15D7-4914-B7EB-4DC99194C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4" y="3822700"/>
            <a:ext cx="12518761" cy="6249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0FB3958-C5B7-49E1-8C18-FC8ABA098702}"/>
              </a:ext>
            </a:extLst>
          </p:cNvPr>
          <p:cNvSpPr txBox="1"/>
          <p:nvPr/>
        </p:nvSpPr>
        <p:spPr>
          <a:xfrm>
            <a:off x="1587600" y="10937631"/>
            <a:ext cx="10239275" cy="1311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Skin cutaneous Melanoma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9A7D88E-4891-4049-8BE2-A1500C592511}"/>
              </a:ext>
            </a:extLst>
          </p:cNvPr>
          <p:cNvSpPr txBox="1"/>
          <p:nvPr/>
        </p:nvSpPr>
        <p:spPr>
          <a:xfrm>
            <a:off x="12426952" y="10937630"/>
            <a:ext cx="10239275" cy="13115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</a:rPr>
              <a:t>Uveal Melanoma</a:t>
            </a:r>
            <a:endParaRPr lang="ru-RU" sz="3200" dirty="0" err="1">
              <a:solidFill>
                <a:sysClr val="windowText" lastClr="000000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="" xmlns:a16="http://schemas.microsoft.com/office/drawing/2014/main" id="{757FBD80-908B-4A09-9436-467A36DD05A3}"/>
              </a:ext>
            </a:extLst>
          </p:cNvPr>
          <p:cNvSpPr/>
          <p:nvPr/>
        </p:nvSpPr>
        <p:spPr>
          <a:xfrm>
            <a:off x="4754880" y="6947500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89364BF9-2ADD-4B38-B931-E1FD6C5C6EF8}"/>
              </a:ext>
            </a:extLst>
          </p:cNvPr>
          <p:cNvSpPr/>
          <p:nvPr/>
        </p:nvSpPr>
        <p:spPr>
          <a:xfrm>
            <a:off x="16107092" y="6985122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6EDC00F8-393C-4D39-8CA0-F1E164046F80}"/>
              </a:ext>
            </a:extLst>
          </p:cNvPr>
          <p:cNvSpPr/>
          <p:nvPr/>
        </p:nvSpPr>
        <p:spPr>
          <a:xfrm>
            <a:off x="12599855" y="8338342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7C9D8E1B-12B3-4026-A4CC-576F3075FEA8}"/>
              </a:ext>
            </a:extLst>
          </p:cNvPr>
          <p:cNvSpPr/>
          <p:nvPr/>
        </p:nvSpPr>
        <p:spPr>
          <a:xfrm>
            <a:off x="1413126" y="8300720"/>
            <a:ext cx="6705283" cy="1353220"/>
          </a:xfrm>
          <a:prstGeom prst="rect">
            <a:avLst/>
          </a:prstGeom>
          <a:noFill/>
          <a:ln w="571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63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="" xmlns:a16="http://schemas.microsoft.com/office/drawing/2014/main" id="{73F015AA-0931-406D-BD1C-6691A7BA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embeddings (graph2vec)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10D6EE59-13B2-4888-B8FF-41532E073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875" y="3103563"/>
            <a:ext cx="19363163" cy="780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7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24382413" cy="2735263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122872" y="-2"/>
            <a:ext cx="8048307" cy="2735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1A6EC39-857B-4D18-81F1-45EC3DDB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Если коротко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F60FBA8F-13C6-414A-B8ED-85AEAD920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5CFE630C-9454-44DC-8CD1-B6ED42761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28881" y="12624124"/>
            <a:ext cx="1093787" cy="441707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27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="" xmlns:a16="http://schemas.microsoft.com/office/drawing/2014/main" id="{3F079B2D-F419-4463-ACF6-76B1E46D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638" y="4018019"/>
            <a:ext cx="21224775" cy="8231132"/>
          </a:xfrm>
          <a:solidFill>
            <a:srgbClr val="FFC000"/>
          </a:solidFill>
        </p:spPr>
        <p:txBody>
          <a:bodyPr anchor="ctr"/>
          <a:lstStyle/>
          <a:p>
            <a:pPr lvl="2"/>
            <a:r>
              <a:rPr lang="ru-RU" sz="4800" dirty="0"/>
              <a:t>Исследуем 2 вида меланомы - рака человека</a:t>
            </a:r>
          </a:p>
          <a:p>
            <a:pPr lvl="2"/>
            <a:endParaRPr lang="ru-RU" sz="4800" dirty="0"/>
          </a:p>
          <a:p>
            <a:pPr lvl="2"/>
            <a:r>
              <a:rPr lang="ru-RU" sz="4800" dirty="0"/>
              <a:t>Обнаружили 4 пары генов, по которым эти меланомы достоверно отличаются</a:t>
            </a:r>
          </a:p>
          <a:p>
            <a:pPr lvl="2"/>
            <a:endParaRPr lang="ru-RU" sz="4800" dirty="0"/>
          </a:p>
          <a:p>
            <a:pPr lvl="2"/>
            <a:r>
              <a:rPr lang="ru-RU" sz="4800" dirty="0"/>
              <a:t>В научной статье эти же пары генов </a:t>
            </a:r>
            <a:r>
              <a:rPr lang="ru-RU" sz="4800" dirty="0" smtClean="0"/>
              <a:t>нашли экспериментально</a:t>
            </a:r>
            <a:endParaRPr lang="ru-RU" sz="4800" dirty="0"/>
          </a:p>
        </p:txBody>
      </p:sp>
      <p:sp>
        <p:nvSpPr>
          <p:cNvPr id="7" name="Равнобедренный треугольник 6"/>
          <p:cNvSpPr/>
          <p:nvPr/>
        </p:nvSpPr>
        <p:spPr>
          <a:xfrm rot="5400000" flipH="1">
            <a:off x="7410767" y="514667"/>
            <a:ext cx="2735264" cy="1705928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049875" y="11887725"/>
            <a:ext cx="2197100" cy="4571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>
          <a:xfrm rot="16200000">
            <a:off x="-2556505" y="6573985"/>
            <a:ext cx="8270113" cy="3158173"/>
          </a:xfrm>
          <a:prstGeom prst="triangle">
            <a:avLst/>
          </a:prstGeom>
          <a:solidFill>
            <a:srgbClr val="FFC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56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://stosite.ru/babushkin/wp-content/uploads/sites/21/2016/09/a_39-mi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3"/>
          <a:stretch/>
        </p:blipFill>
        <p:spPr bwMode="auto">
          <a:xfrm>
            <a:off x="13655675" y="3247795"/>
            <a:ext cx="10726739" cy="875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A3D9972-267C-465A-A654-2DBBA13B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Чему мы научились?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7EC47F22-FB3A-4CB4-A82A-36ABA14B3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0" y="3272307"/>
            <a:ext cx="13655675" cy="870633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E2E735AD-BD00-48CA-9288-8001AB8F5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="" xmlns:a16="http://schemas.microsoft.com/office/drawing/2014/main" id="{6DFF5F28-B87C-41FF-A1F1-9048ABC7E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9564" y="3223285"/>
            <a:ext cx="12076111" cy="8755360"/>
          </a:xfrm>
        </p:spPr>
        <p:txBody>
          <a:bodyPr anchor="ctr"/>
          <a:lstStyle/>
          <a:p>
            <a:pPr lvl="2">
              <a:lnSpc>
                <a:spcPct val="150000"/>
              </a:lnSpc>
            </a:pPr>
            <a:r>
              <a:rPr lang="ru-RU" sz="4800" dirty="0"/>
              <a:t>Работать над узкоспециализированной проблемой </a:t>
            </a:r>
            <a:r>
              <a:rPr lang="ru-RU" sz="4800" dirty="0" smtClean="0"/>
              <a:t>без больших теоретических знаний</a:t>
            </a:r>
            <a:endParaRPr lang="en-US" sz="4800" dirty="0"/>
          </a:p>
          <a:p>
            <a:pPr lvl="2">
              <a:lnSpc>
                <a:spcPct val="150000"/>
              </a:lnSpc>
            </a:pPr>
            <a:r>
              <a:rPr lang="ru-RU" sz="4800" dirty="0"/>
              <a:t>Анализировать научные статьи </a:t>
            </a:r>
            <a:endParaRPr lang="en-US" sz="4800" dirty="0"/>
          </a:p>
          <a:p>
            <a:pPr lvl="2">
              <a:lnSpc>
                <a:spcPct val="150000"/>
              </a:lnSpc>
            </a:pPr>
            <a:r>
              <a:rPr lang="ru-RU" sz="4800" dirty="0"/>
              <a:t>Работать в команде над исследовательским проектом</a:t>
            </a:r>
            <a:endParaRPr lang="en-US" sz="4800" dirty="0"/>
          </a:p>
          <a:p>
            <a:pPr lvl="2">
              <a:lnSpc>
                <a:spcPct val="150000"/>
              </a:lnSpc>
            </a:pPr>
            <a:r>
              <a:rPr lang="ru-RU" sz="4800" dirty="0" err="1"/>
              <a:t>Скиллы</a:t>
            </a:r>
            <a:r>
              <a:rPr lang="en-US" sz="4800" dirty="0"/>
              <a:t>: R, Python Data Analysis kits, </a:t>
            </a:r>
            <a:r>
              <a:rPr lang="en-US" sz="4800" dirty="0" err="1"/>
              <a:t>Github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7170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3F2DB24-A3F6-4A52-BDF9-EFD367B11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981" y="531539"/>
            <a:ext cx="21232812" cy="1454697"/>
          </a:xfrm>
        </p:spPr>
        <p:txBody>
          <a:bodyPr/>
          <a:lstStyle/>
          <a:p>
            <a:r>
              <a:rPr lang="ru-RU" dirty="0"/>
              <a:t>Проблемы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39FCACB1-D3DC-4749-8AE2-9ED6A536B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22872F70-41E9-4FD6-AD6D-88211C177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3103564"/>
            <a:ext cx="14023975" cy="883979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="" xmlns:a16="http://schemas.microsoft.com/office/drawing/2014/main" id="{C4A37AAA-ECFD-417D-8CB3-321547009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9562" y="3822700"/>
            <a:ext cx="10982325" cy="8056564"/>
          </a:xfrm>
        </p:spPr>
        <p:txBody>
          <a:bodyPr anchor="ctr"/>
          <a:lstStyle/>
          <a:p>
            <a:pPr lvl="2">
              <a:lnSpc>
                <a:spcPct val="150000"/>
              </a:lnSpc>
            </a:pPr>
            <a:r>
              <a:rPr lang="en-US" sz="4800" dirty="0"/>
              <a:t>Big data: </a:t>
            </a:r>
            <a:r>
              <a:rPr lang="ru-RU" sz="4800" dirty="0"/>
              <a:t>большая вычислительная сложность алгоритмов × много данных = очень много времени</a:t>
            </a:r>
            <a:r>
              <a:rPr lang="en-US" sz="4800" dirty="0"/>
              <a:t>.</a:t>
            </a:r>
          </a:p>
          <a:p>
            <a:pPr lvl="2">
              <a:lnSpc>
                <a:spcPct val="150000"/>
              </a:lnSpc>
            </a:pPr>
            <a:r>
              <a:rPr lang="ru-RU" sz="4800" dirty="0"/>
              <a:t>Методы в статьях НЕ РАБОТАЮТ</a:t>
            </a:r>
            <a:r>
              <a:rPr lang="en-US" sz="4800" dirty="0"/>
              <a:t>!!! (</a:t>
            </a:r>
            <a:r>
              <a:rPr lang="ru-RU" sz="4800" dirty="0"/>
              <a:t>не всегда, но достаточно часто</a:t>
            </a:r>
            <a:r>
              <a:rPr lang="en-US" sz="4800" dirty="0"/>
              <a:t>…)</a:t>
            </a:r>
          </a:p>
          <a:p>
            <a:pPr lvl="2">
              <a:lnSpc>
                <a:spcPct val="150000"/>
              </a:lnSpc>
            </a:pPr>
            <a:r>
              <a:rPr lang="ru-RU" sz="4800" dirty="0"/>
              <a:t>Сложные методы зачастую работают плохо</a:t>
            </a:r>
            <a:endParaRPr lang="en-US" sz="4800" dirty="0"/>
          </a:p>
          <a:p>
            <a:endParaRPr lang="en-US" sz="4800" dirty="0"/>
          </a:p>
          <a:p>
            <a:endParaRPr lang="ru-RU" sz="4800" dirty="0"/>
          </a:p>
        </p:txBody>
      </p:sp>
      <p:pic>
        <p:nvPicPr>
          <p:cNvPr id="6" name="Picture 2" descr="https://pimg.mycdn.me/getImage?disableStub=true&amp;type=VIDEO_S_720&amp;url=http%3A%2F%2Fvdp.mycdn.me%2FgetImage%3Fid%3D57041160944%26idx%3D13%26thumbType%3D32%26f%3D1&amp;signatureToken=HwIp6pTn4UgnKdsxL9r2W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" r="26027"/>
          <a:stretch/>
        </p:blipFill>
        <p:spPr bwMode="auto">
          <a:xfrm>
            <a:off x="14023975" y="3183837"/>
            <a:ext cx="10358438" cy="875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90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>
            <a:extLst>
              <a:ext uri="{FF2B5EF4-FFF2-40B4-BE49-F238E27FC236}">
                <a16:creationId xmlns="" xmlns:a16="http://schemas.microsoft.com/office/drawing/2014/main" id="{BBB4031B-144F-4CC9-8FBC-29DCFE0CF6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="" xmlns:a16="http://schemas.microsoft.com/office/drawing/2014/main" id="{445E6A70-9D5E-4C61-B6C1-BFF439B99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="" xmlns:a16="http://schemas.microsoft.com/office/drawing/2014/main" id="{01689FFF-9185-4F2E-9670-D28BE5BE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Ментор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0" y="4343546"/>
            <a:ext cx="24382413" cy="72136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8" name="Трапеция 17"/>
          <p:cNvSpPr/>
          <p:nvPr/>
        </p:nvSpPr>
        <p:spPr>
          <a:xfrm>
            <a:off x="5769269" y="4267200"/>
            <a:ext cx="14189875" cy="7422776"/>
          </a:xfrm>
          <a:prstGeom prst="trapezoid">
            <a:avLst/>
          </a:pr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44B1C697-2BE9-4408-B060-F0162DF8B1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49422" y="6304845"/>
            <a:ext cx="13891269" cy="1645501"/>
          </a:xfrm>
        </p:spPr>
        <p:txBody>
          <a:bodyPr anchor="ctr"/>
          <a:lstStyle/>
          <a:p>
            <a:r>
              <a:rPr lang="ru-RU" sz="7200" b="1" dirty="0"/>
              <a:t>Дмитрий Светличный</a:t>
            </a:r>
          </a:p>
          <a:p>
            <a:r>
              <a:rPr lang="ru-RU" dirty="0"/>
              <a:t>Преподаватель ФКН НИУ ВШЭ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="" xmlns:a16="http://schemas.microsoft.com/office/drawing/2014/main" id="{71E795B5-05F8-43FA-9372-5E5ADBD38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03" y="5649913"/>
            <a:ext cx="2927350" cy="2927350"/>
          </a:xfrm>
          <a:prstGeom prst="ellipse">
            <a:avLst/>
          </a:prstGeom>
        </p:spPr>
      </p:pic>
      <p:sp>
        <p:nvSpPr>
          <p:cNvPr id="21" name="Текст 4">
            <a:extLst>
              <a:ext uri="{FF2B5EF4-FFF2-40B4-BE49-F238E27FC236}">
                <a16:creationId xmlns="" xmlns:a16="http://schemas.microsoft.com/office/drawing/2014/main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9204927" y="8549215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dvsvetlichny@gmail.com</a:t>
            </a:r>
            <a:endParaRPr lang="ru-RU" dirty="0"/>
          </a:p>
        </p:txBody>
      </p:sp>
      <p:sp>
        <p:nvSpPr>
          <p:cNvPr id="22" name="Текст 6">
            <a:extLst>
              <a:ext uri="{FF2B5EF4-FFF2-40B4-BE49-F238E27FC236}">
                <a16:creationId xmlns="" xmlns:a16="http://schemas.microsoft.com/office/drawing/2014/main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9308766" y="9551551"/>
            <a:ext cx="8418555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sz="2800" dirty="0" err="1"/>
              <a:t>Dmitry</a:t>
            </a:r>
            <a:r>
              <a:rPr lang="en-US" dirty="0" err="1"/>
              <a:t>_Svetlichnyy</a:t>
            </a:r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="" xmlns:a16="http://schemas.microsoft.com/office/drawing/2014/main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29" y="9549079"/>
            <a:ext cx="677391" cy="67739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="" xmlns:a16="http://schemas.microsoft.com/office/drawing/2014/main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422" y="8549214"/>
            <a:ext cx="737031" cy="73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0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24382413" cy="2735263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-122872" y="-2"/>
            <a:ext cx="8048307" cy="2735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1A6EC39-857B-4D18-81F1-45EC3DDB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 </a:t>
            </a:r>
            <a:r>
              <a:rPr lang="en-US" dirty="0"/>
              <a:t>TODO: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F60FBA8F-13C6-414A-B8ED-85AEAD920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5CFE630C-9454-44DC-8CD1-B6ED42761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528881" y="12624124"/>
            <a:ext cx="1093787" cy="441707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="" xmlns:a16="http://schemas.microsoft.com/office/drawing/2014/main" id="{3F079B2D-F419-4463-ACF6-76B1E46DA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638" y="4018019"/>
            <a:ext cx="21224775" cy="8231131"/>
          </a:xfrm>
          <a:solidFill>
            <a:srgbClr val="FFC000"/>
          </a:solidFill>
        </p:spPr>
        <p:txBody>
          <a:bodyPr anchor="ctr"/>
          <a:lstStyle/>
          <a:p>
            <a:pPr lvl="3"/>
            <a:r>
              <a:rPr lang="ru-RU" sz="4800" dirty="0"/>
              <a:t>Рассмотреть другие </a:t>
            </a:r>
            <a:r>
              <a:rPr lang="ru-RU" sz="4800" dirty="0" smtClean="0"/>
              <a:t>ранговые функции</a:t>
            </a:r>
            <a:endParaRPr lang="ru-RU" sz="4800" dirty="0"/>
          </a:p>
          <a:p>
            <a:pPr lvl="3"/>
            <a:endParaRPr lang="ru-RU" sz="4800" dirty="0"/>
          </a:p>
          <a:p>
            <a:pPr lvl="3"/>
            <a:r>
              <a:rPr lang="ru-RU" sz="4800" dirty="0"/>
              <a:t>Применить алгоритмы к другим реальным данным</a:t>
            </a:r>
          </a:p>
          <a:p>
            <a:pPr lvl="3"/>
            <a:endParaRPr lang="ru-RU" sz="4800" dirty="0"/>
          </a:p>
          <a:p>
            <a:pPr lvl="3"/>
            <a:r>
              <a:rPr lang="ru-RU" sz="4800" dirty="0"/>
              <a:t>Доделать библиотеку до </a:t>
            </a:r>
            <a:r>
              <a:rPr lang="ru-RU" sz="4800" dirty="0" err="1"/>
              <a:t>продакшн</a:t>
            </a:r>
            <a:r>
              <a:rPr lang="ru-RU" sz="4800" dirty="0"/>
              <a:t> решения</a:t>
            </a:r>
          </a:p>
        </p:txBody>
      </p:sp>
      <p:sp>
        <p:nvSpPr>
          <p:cNvPr id="7" name="Равнобедренный треугольник 6"/>
          <p:cNvSpPr/>
          <p:nvPr/>
        </p:nvSpPr>
        <p:spPr>
          <a:xfrm rot="5400000" flipH="1">
            <a:off x="7410767" y="514667"/>
            <a:ext cx="2735264" cy="1705928"/>
          </a:xfrm>
          <a:prstGeom prst="triangl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8049875" y="11887725"/>
            <a:ext cx="2197100" cy="4571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11" name="Равнобедренный треугольник 10"/>
          <p:cNvSpPr/>
          <p:nvPr/>
        </p:nvSpPr>
        <p:spPr>
          <a:xfrm rot="16200000">
            <a:off x="-2537015" y="6554496"/>
            <a:ext cx="8231134" cy="3158173"/>
          </a:xfrm>
          <a:prstGeom prst="triangle">
            <a:avLst/>
          </a:prstGeom>
          <a:solidFill>
            <a:srgbClr val="FFC000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4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Прямоугольник 51"/>
          <p:cNvSpPr/>
          <p:nvPr/>
        </p:nvSpPr>
        <p:spPr>
          <a:xfrm>
            <a:off x="0" y="0"/>
            <a:ext cx="14097000" cy="1371600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53" name="Прямоугольник с одним вырезанным углом 52"/>
          <p:cNvSpPr/>
          <p:nvPr/>
        </p:nvSpPr>
        <p:spPr>
          <a:xfrm>
            <a:off x="0" y="2728851"/>
            <a:ext cx="14122400" cy="11170810"/>
          </a:xfrm>
          <a:prstGeom prst="snip1Rect">
            <a:avLst>
              <a:gd name="adj" fmla="val 25982"/>
            </a:avLst>
          </a:prstGeom>
          <a:solidFill>
            <a:schemeClr val="bg1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lvl="0"/>
            <a:endParaRPr lang="ru-RU" sz="3200" dirty="0">
              <a:solidFill>
                <a:srgbClr val="000000"/>
              </a:solidFill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="" xmlns:a16="http://schemas.microsoft.com/office/drawing/2014/main" id="{8F7E01ED-6BB0-B145-820C-4EE12370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800" y="347093"/>
            <a:ext cx="12137955" cy="1583276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pic>
        <p:nvPicPr>
          <p:cNvPr id="6" name="doc_2019-02-13_16-37-28">
            <a:hlinkClick r:id="" action="ppaction://media"/>
            <a:extLst>
              <a:ext uri="{FF2B5EF4-FFF2-40B4-BE49-F238E27FC236}">
                <a16:creationId xmlns="" xmlns:a16="http://schemas.microsoft.com/office/drawing/2014/main" id="{95CF8385-BED0-45A5-A8FD-EAFF268350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62304" y="2545190"/>
            <a:ext cx="8611907" cy="8611907"/>
          </a:xfrm>
          <a:prstGeom prst="rect">
            <a:avLst/>
          </a:prstGeom>
        </p:spPr>
      </p:pic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37939DBE-04E1-A843-9A3F-B81D0F34F0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="" xmlns:a16="http://schemas.microsoft.com/office/drawing/2014/main" id="{80B14244-A2E2-3B45-AE0E-A86BCF3C102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="" xmlns:a16="http://schemas.microsoft.com/office/drawing/2014/main" id="{DFBF90B6-9EB5-6545-829B-2A3E1012EEB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="" xmlns:a16="http://schemas.microsoft.com/office/drawing/2014/main" id="{780CD803-D609-2E4E-ACF3-D03883534F9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5" name="Рисунок 14">
            <a:extLst>
              <a:ext uri="{FF2B5EF4-FFF2-40B4-BE49-F238E27FC236}">
                <a16:creationId xmlns="" xmlns:a16="http://schemas.microsoft.com/office/drawing/2014/main" id="{2ED35A23-2582-E048-ABAF-1488825B67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38139" y="347093"/>
            <a:ext cx="8763000" cy="1219200"/>
          </a:xfrm>
        </p:spPr>
      </p:sp>
      <p:sp>
        <p:nvSpPr>
          <p:cNvPr id="16" name="Рисунок 15">
            <a:extLst>
              <a:ext uri="{FF2B5EF4-FFF2-40B4-BE49-F238E27FC236}">
                <a16:creationId xmlns="" xmlns:a16="http://schemas.microsoft.com/office/drawing/2014/main" id="{F0C4AA56-ED19-6B40-B4AF-FB9CA86719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4" name="Текст 4">
            <a:extLst>
              <a:ext uri="{FF2B5EF4-FFF2-40B4-BE49-F238E27FC236}">
                <a16:creationId xmlns="" xmlns:a16="http://schemas.microsoft.com/office/drawing/2014/main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6604894" y="3374962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volobueva.maria1999@ya.ru</a:t>
            </a:r>
            <a:endParaRPr lang="ru-RU" dirty="0"/>
          </a:p>
        </p:txBody>
      </p:sp>
      <p:sp>
        <p:nvSpPr>
          <p:cNvPr id="55" name="Текст 6">
            <a:extLst>
              <a:ext uri="{FF2B5EF4-FFF2-40B4-BE49-F238E27FC236}">
                <a16:creationId xmlns="" xmlns:a16="http://schemas.microsoft.com/office/drawing/2014/main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6708733" y="4377298"/>
            <a:ext cx="8418555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@mvol99</a:t>
            </a:r>
            <a:endParaRPr lang="ru-RU" dirty="0"/>
          </a:p>
        </p:txBody>
      </p:sp>
      <p:pic>
        <p:nvPicPr>
          <p:cNvPr id="56" name="Рисунок 55">
            <a:extLst>
              <a:ext uri="{FF2B5EF4-FFF2-40B4-BE49-F238E27FC236}">
                <a16:creationId xmlns="" xmlns:a16="http://schemas.microsoft.com/office/drawing/2014/main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696" y="4374826"/>
            <a:ext cx="677391" cy="677391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="" xmlns:a16="http://schemas.microsoft.com/office/drawing/2014/main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389" y="3374961"/>
            <a:ext cx="737031" cy="737031"/>
          </a:xfrm>
          <a:prstGeom prst="rect">
            <a:avLst/>
          </a:prstGeom>
        </p:spPr>
      </p:pic>
      <p:sp>
        <p:nvSpPr>
          <p:cNvPr id="70" name="Текст 4">
            <a:extLst>
              <a:ext uri="{FF2B5EF4-FFF2-40B4-BE49-F238E27FC236}">
                <a16:creationId xmlns="" xmlns:a16="http://schemas.microsoft.com/office/drawing/2014/main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6619876" y="6022336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chchchoon.dk@gmail.com</a:t>
            </a:r>
            <a:endParaRPr lang="ru-RU" dirty="0"/>
          </a:p>
        </p:txBody>
      </p:sp>
      <p:sp>
        <p:nvSpPr>
          <p:cNvPr id="71" name="Текст 6">
            <a:extLst>
              <a:ext uri="{FF2B5EF4-FFF2-40B4-BE49-F238E27FC236}">
                <a16:creationId xmlns="" xmlns:a16="http://schemas.microsoft.com/office/drawing/2014/main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6604895" y="7024672"/>
            <a:ext cx="8537376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dstprc</a:t>
            </a:r>
            <a:endParaRPr lang="ru-RU" dirty="0"/>
          </a:p>
        </p:txBody>
      </p:sp>
      <p:pic>
        <p:nvPicPr>
          <p:cNvPr id="72" name="Рисунок 71">
            <a:extLst>
              <a:ext uri="{FF2B5EF4-FFF2-40B4-BE49-F238E27FC236}">
                <a16:creationId xmlns="" xmlns:a16="http://schemas.microsoft.com/office/drawing/2014/main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678" y="7022200"/>
            <a:ext cx="677391" cy="677391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="" xmlns:a16="http://schemas.microsoft.com/office/drawing/2014/main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71" y="6022335"/>
            <a:ext cx="737031" cy="737031"/>
          </a:xfrm>
          <a:prstGeom prst="rect">
            <a:avLst/>
          </a:prstGeom>
        </p:spPr>
      </p:pic>
      <p:sp>
        <p:nvSpPr>
          <p:cNvPr id="78" name="Текст 4">
            <a:extLst>
              <a:ext uri="{FF2B5EF4-FFF2-40B4-BE49-F238E27FC236}">
                <a16:creationId xmlns="" xmlns:a16="http://schemas.microsoft.com/office/drawing/2014/main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6583143" y="8678197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kuznechick@mail.ru</a:t>
            </a:r>
            <a:endParaRPr lang="ru-RU" dirty="0"/>
          </a:p>
        </p:txBody>
      </p:sp>
      <p:sp>
        <p:nvSpPr>
          <p:cNvPr id="79" name="Текст 6">
            <a:extLst>
              <a:ext uri="{FF2B5EF4-FFF2-40B4-BE49-F238E27FC236}">
                <a16:creationId xmlns="" xmlns:a16="http://schemas.microsoft.com/office/drawing/2014/main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6686982" y="9680533"/>
            <a:ext cx="8418555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SergeKuz</a:t>
            </a:r>
            <a:endParaRPr lang="ru-RU" dirty="0"/>
          </a:p>
        </p:txBody>
      </p:sp>
      <p:pic>
        <p:nvPicPr>
          <p:cNvPr id="80" name="Рисунок 79">
            <a:extLst>
              <a:ext uri="{FF2B5EF4-FFF2-40B4-BE49-F238E27FC236}">
                <a16:creationId xmlns="" xmlns:a16="http://schemas.microsoft.com/office/drawing/2014/main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45" y="9678061"/>
            <a:ext cx="677391" cy="677391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="" xmlns:a16="http://schemas.microsoft.com/office/drawing/2014/main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38" y="8678196"/>
            <a:ext cx="737031" cy="737031"/>
          </a:xfrm>
          <a:prstGeom prst="rect">
            <a:avLst/>
          </a:prstGeom>
        </p:spPr>
      </p:pic>
      <p:sp>
        <p:nvSpPr>
          <p:cNvPr id="82" name="Текст 4">
            <a:extLst>
              <a:ext uri="{FF2B5EF4-FFF2-40B4-BE49-F238E27FC236}">
                <a16:creationId xmlns="" xmlns:a16="http://schemas.microsoft.com/office/drawing/2014/main" id="{27F30143-64C8-DD48-8059-7DA5BE4D3F2D}"/>
              </a:ext>
            </a:extLst>
          </p:cNvPr>
          <p:cNvSpPr txBox="1">
            <a:spLocks/>
          </p:cNvSpPr>
          <p:nvPr/>
        </p:nvSpPr>
        <p:spPr>
          <a:xfrm>
            <a:off x="6583143" y="11216507"/>
            <a:ext cx="8418554" cy="737030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ogarokpeter@gmail.com</a:t>
            </a:r>
            <a:endParaRPr lang="ru-RU" dirty="0"/>
          </a:p>
        </p:txBody>
      </p:sp>
      <p:sp>
        <p:nvSpPr>
          <p:cNvPr id="83" name="Текст 6">
            <a:extLst>
              <a:ext uri="{FF2B5EF4-FFF2-40B4-BE49-F238E27FC236}">
                <a16:creationId xmlns="" xmlns:a16="http://schemas.microsoft.com/office/drawing/2014/main" id="{0C64C690-208E-3E41-B58E-E85A1E16C7ED}"/>
              </a:ext>
            </a:extLst>
          </p:cNvPr>
          <p:cNvSpPr txBox="1">
            <a:spLocks/>
          </p:cNvSpPr>
          <p:nvPr/>
        </p:nvSpPr>
        <p:spPr>
          <a:xfrm>
            <a:off x="6686982" y="12218843"/>
            <a:ext cx="8418555" cy="720187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@</a:t>
            </a:r>
            <a:r>
              <a:rPr lang="en-US" dirty="0" err="1"/>
              <a:t>ogarokpeter</a:t>
            </a:r>
            <a:endParaRPr lang="ru-RU" dirty="0"/>
          </a:p>
        </p:txBody>
      </p:sp>
      <p:pic>
        <p:nvPicPr>
          <p:cNvPr id="84" name="Рисунок 83">
            <a:extLst>
              <a:ext uri="{FF2B5EF4-FFF2-40B4-BE49-F238E27FC236}">
                <a16:creationId xmlns="" xmlns:a16="http://schemas.microsoft.com/office/drawing/2014/main" id="{FEE7EB59-22EB-42A3-9A55-7032ACD8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45" y="12216371"/>
            <a:ext cx="677391" cy="677391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="" xmlns:a16="http://schemas.microsoft.com/office/drawing/2014/main" id="{B4C5736D-F3F4-4346-A628-313D2683FB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38" y="11216506"/>
            <a:ext cx="737031" cy="737031"/>
          </a:xfrm>
          <a:prstGeom prst="rect">
            <a:avLst/>
          </a:prstGeom>
        </p:spPr>
      </p:pic>
      <p:sp>
        <p:nvSpPr>
          <p:cNvPr id="94" name="Текст 1"/>
          <p:cNvSpPr txBox="1">
            <a:spLocks/>
          </p:cNvSpPr>
          <p:nvPr/>
        </p:nvSpPr>
        <p:spPr>
          <a:xfrm>
            <a:off x="631665" y="3649551"/>
            <a:ext cx="3868898" cy="82051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3200" b="1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720000" indent="-719964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Arial Unicode MS" panose="020B0604020202020204" pitchFamily="34" charset="-128"/>
              <a:buChar char="▎"/>
              <a:defRPr sz="32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50000"/>
              <a:buFont typeface="Yandex Sans Text Light" panose="02000000000000000000" pitchFamily="2" charset="-52"/>
              <a:buChar char="›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Волобуева Мария</a:t>
            </a:r>
            <a:endParaRPr lang="ru-RU" dirty="0"/>
          </a:p>
        </p:txBody>
      </p:sp>
      <p:sp>
        <p:nvSpPr>
          <p:cNvPr id="95" name="Текст 1"/>
          <p:cNvSpPr>
            <a:spLocks noGrp="1"/>
          </p:cNvSpPr>
          <p:nvPr>
            <p:ph type="body" sz="quarter" idx="10"/>
          </p:nvPr>
        </p:nvSpPr>
        <p:spPr>
          <a:xfrm>
            <a:off x="631665" y="6392863"/>
            <a:ext cx="4245135" cy="820513"/>
          </a:xfrm>
        </p:spPr>
        <p:txBody>
          <a:bodyPr/>
          <a:lstStyle/>
          <a:p>
            <a:r>
              <a:rPr lang="ru-RU" dirty="0"/>
              <a:t>Калинин Дмитрий</a:t>
            </a:r>
          </a:p>
        </p:txBody>
      </p:sp>
      <p:sp>
        <p:nvSpPr>
          <p:cNvPr id="96" name="Текст 1"/>
          <p:cNvSpPr>
            <a:spLocks noGrp="1"/>
          </p:cNvSpPr>
          <p:nvPr>
            <p:ph type="body" sz="quarter" idx="10"/>
          </p:nvPr>
        </p:nvSpPr>
        <p:spPr>
          <a:xfrm>
            <a:off x="631665" y="9055938"/>
            <a:ext cx="8418163" cy="820513"/>
          </a:xfrm>
        </p:spPr>
        <p:txBody>
          <a:bodyPr/>
          <a:lstStyle/>
          <a:p>
            <a:r>
              <a:rPr lang="ru-RU" dirty="0"/>
              <a:t>Кузьминых Сергей</a:t>
            </a:r>
          </a:p>
        </p:txBody>
      </p:sp>
      <p:sp>
        <p:nvSpPr>
          <p:cNvPr id="97" name="Текст 1"/>
          <p:cNvSpPr>
            <a:spLocks noGrp="1"/>
          </p:cNvSpPr>
          <p:nvPr>
            <p:ph type="body" sz="quarter" idx="10"/>
          </p:nvPr>
        </p:nvSpPr>
        <p:spPr>
          <a:xfrm>
            <a:off x="631665" y="11624157"/>
            <a:ext cx="8418163" cy="820513"/>
          </a:xfrm>
        </p:spPr>
        <p:txBody>
          <a:bodyPr/>
          <a:lstStyle/>
          <a:p>
            <a:r>
              <a:rPr lang="ru-RU" dirty="0"/>
              <a:t>Огарок Пётр</a:t>
            </a:r>
          </a:p>
        </p:txBody>
      </p:sp>
    </p:spTree>
    <p:extLst>
      <p:ext uri="{BB962C8B-B14F-4D97-AF65-F5344CB8AC3E}">
        <p14:creationId xmlns:p14="http://schemas.microsoft.com/office/powerpoint/2010/main" val="99686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5354DA96-F012-47E5-A89F-F1C222CBF0F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74" r="25874"/>
          <a:stretch>
            <a:fillRect/>
          </a:stretch>
        </p:blipFill>
        <p:spPr/>
      </p:pic>
      <p:sp>
        <p:nvSpPr>
          <p:cNvPr id="8" name="Объект 7">
            <a:extLst>
              <a:ext uri="{FF2B5EF4-FFF2-40B4-BE49-F238E27FC236}">
                <a16:creationId xmlns="" xmlns:a16="http://schemas.microsoft.com/office/drawing/2014/main" id="{5025E2A3-E86C-49FD-BA67-34869AEC5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lvl="1">
              <a:buSzPct val="135000"/>
            </a:pPr>
            <a:r>
              <a:rPr lang="ru-RU" sz="7200" dirty="0"/>
              <a:t>ЦЕЛЬ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936781D-E4FA-4307-B1BD-22B6BF142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2718" y="3831167"/>
            <a:ext cx="13178357" cy="5493808"/>
          </a:xfrm>
        </p:spPr>
        <p:txBody>
          <a:bodyPr/>
          <a:lstStyle/>
          <a:p>
            <a:r>
              <a:rPr lang="ru-RU" sz="7200" dirty="0"/>
              <a:t>Реконструкция </a:t>
            </a:r>
            <a:br>
              <a:rPr lang="ru-RU" sz="7200" dirty="0"/>
            </a:br>
            <a:r>
              <a:rPr lang="ru-RU" sz="7200" dirty="0"/>
              <a:t>генной сети на основе экспериментальных данных по экспрессии генов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F4ECACEC-25F4-44BD-8920-7BA6AF3B9C7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23288625" y="12620625"/>
            <a:ext cx="1093788" cy="442913"/>
          </a:xfrm>
        </p:spPr>
        <p:txBody>
          <a:bodyPr/>
          <a:lstStyle/>
          <a:p>
            <a:fld id="{741C03D3-FA44-40EC-9A21-1FC4FEA3E22E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555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="" xmlns:a16="http://schemas.microsoft.com/office/drawing/2014/main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73765"/>
            <a:ext cx="10247312" cy="7644820"/>
          </a:xfrm>
        </p:spPr>
      </p:pic>
    </p:spTree>
    <p:extLst>
      <p:ext uri="{BB962C8B-B14F-4D97-AF65-F5344CB8AC3E}">
        <p14:creationId xmlns:p14="http://schemas.microsoft.com/office/powerpoint/2010/main" val="18233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="" xmlns:a16="http://schemas.microsoft.com/office/drawing/2014/main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73765"/>
            <a:ext cx="10247312" cy="7644820"/>
          </a:xfr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CF59146-5D60-4DB9-ADA9-66E1D6F2F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919" y="3633101"/>
            <a:ext cx="10247312" cy="768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9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="" xmlns:a16="http://schemas.microsoft.com/office/drawing/2014/main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73765"/>
            <a:ext cx="10247312" cy="7644820"/>
          </a:xfr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CF59146-5D60-4DB9-ADA9-66E1D6F2F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919" y="3633101"/>
            <a:ext cx="10247312" cy="76854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7E06E06-B22B-437D-823D-0718811F2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94" y="2073007"/>
            <a:ext cx="9517062" cy="1076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1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EAAB2EB-52FB-4D06-8D1D-06B8378F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Клетки – разные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CE031116-A8F6-416F-8C5A-FB202E685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C80E7236-AF30-45D5-A540-D3872622A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="" xmlns:a16="http://schemas.microsoft.com/office/drawing/2014/main" id="{DE92BBDA-7D6B-4C5C-A48D-746B17710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19" y="3692815"/>
            <a:ext cx="10247312" cy="7644820"/>
          </a:xfr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7CF59146-5D60-4DB9-ADA9-66E1D6F2F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  <a14:imgEffect>
                      <a14:brightnessContrast bright="2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919" y="3633101"/>
            <a:ext cx="10247312" cy="768548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37E06E06-B22B-437D-823D-0718811F24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94" y="2073007"/>
            <a:ext cx="9517062" cy="1076431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8EE0AE5A-BED9-401D-A539-D0B5D614F9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70" y="2073007"/>
            <a:ext cx="18661472" cy="956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8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="" xmlns:a16="http://schemas.microsoft.com/office/drawing/2014/main" id="{BC870B04-391C-4576-890C-2A4A2D317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7CCE8807-66A5-4AEE-B498-9F904D6FF4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ru-RU" dirty="0"/>
              <a:t>Основные методы реконструкции генной сети</a:t>
            </a:r>
          </a:p>
        </p:txBody>
      </p:sp>
    </p:spTree>
    <p:extLst>
      <p:ext uri="{BB962C8B-B14F-4D97-AF65-F5344CB8AC3E}">
        <p14:creationId xmlns:p14="http://schemas.microsoft.com/office/powerpoint/2010/main" val="145357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andex">
  <a:themeElements>
    <a:clrScheme name="Yandex Color">
      <a:dk1>
        <a:srgbClr val="000000"/>
      </a:dk1>
      <a:lt1>
        <a:srgbClr val="FFFFFF"/>
      </a:lt1>
      <a:dk2>
        <a:srgbClr val="FF3333"/>
      </a:dk2>
      <a:lt2>
        <a:srgbClr val="FFCC00"/>
      </a:lt2>
      <a:accent1>
        <a:srgbClr val="0077FF"/>
      </a:accent1>
      <a:accent2>
        <a:srgbClr val="23B324"/>
      </a:accent2>
      <a:accent3>
        <a:srgbClr val="6838CF"/>
      </a:accent3>
      <a:accent4>
        <a:srgbClr val="5DCEF9"/>
      </a:accent4>
      <a:accent5>
        <a:srgbClr val="C62CD0"/>
      </a:accent5>
      <a:accent6>
        <a:srgbClr val="FF9A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71322</TotalTime>
  <Words>358</Words>
  <Application>Microsoft Office PowerPoint</Application>
  <PresentationFormat>Произвольный</PresentationFormat>
  <Paragraphs>121</Paragraphs>
  <Slides>31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2" baseType="lpstr">
      <vt:lpstr>Yandex</vt:lpstr>
      <vt:lpstr>Презентация PowerPoint</vt:lpstr>
      <vt:lpstr>Разработка метода реконструкции топологии генной сети по экспериментальным</vt:lpstr>
      <vt:lpstr>Ментор</vt:lpstr>
      <vt:lpstr>Реконструкция  генной сети на основе экспериментальных данных по экспрессии генов</vt:lpstr>
      <vt:lpstr>Клетки – разные</vt:lpstr>
      <vt:lpstr>Клетки – разные</vt:lpstr>
      <vt:lpstr>Клетки – разные</vt:lpstr>
      <vt:lpstr>Клетки – разные</vt:lpstr>
      <vt:lpstr>Основные методы реконструкции генной сети</vt:lpstr>
      <vt:lpstr>Общие методы</vt:lpstr>
      <vt:lpstr>Общие методы</vt:lpstr>
      <vt:lpstr>Общие методы</vt:lpstr>
      <vt:lpstr>Если коротко</vt:lpstr>
      <vt:lpstr>Алгоритмы</vt:lpstr>
      <vt:lpstr>Алгоритмы</vt:lpstr>
      <vt:lpstr>Точность</vt:lpstr>
      <vt:lpstr>Улучшения</vt:lpstr>
      <vt:lpstr>Переоценка</vt:lpstr>
      <vt:lpstr>Переоценка</vt:lpstr>
      <vt:lpstr>Ранкинг</vt:lpstr>
      <vt:lpstr>Ранкинг</vt:lpstr>
      <vt:lpstr>Если коротко</vt:lpstr>
      <vt:lpstr>Приложение к реальным данным рака человека</vt:lpstr>
      <vt:lpstr>Graph embeddings (graph2vec) </vt:lpstr>
      <vt:lpstr>Graph embeddings (graph2vec) </vt:lpstr>
      <vt:lpstr>Graph embeddings (graph2vec) </vt:lpstr>
      <vt:lpstr>Если коротко</vt:lpstr>
      <vt:lpstr>Чему мы научились?</vt:lpstr>
      <vt:lpstr>Проблемы</vt:lpstr>
      <vt:lpstr>  TODO:</vt:lpstr>
      <vt:lpstr>Спасибо за внимание!</vt:lpstr>
    </vt:vector>
  </TitlesOfParts>
  <Manager>Maria Kutuzova</Manager>
  <Company>Yandex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я</cp:lastModifiedBy>
  <cp:revision>1743</cp:revision>
  <dcterms:created xsi:type="dcterms:W3CDTF">2014-09-09T08:22:07Z</dcterms:created>
  <dcterms:modified xsi:type="dcterms:W3CDTF">2019-02-14T08:19:43Z</dcterms:modified>
  <cp:category>presentation technology</cp:category>
</cp:coreProperties>
</file>